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94" r:id="rId8"/>
    <p:sldId id="291" r:id="rId9"/>
    <p:sldId id="292" r:id="rId10"/>
    <p:sldId id="293" r:id="rId11"/>
    <p:sldId id="259" r:id="rId12"/>
    <p:sldId id="260" r:id="rId13"/>
    <p:sldId id="261" r:id="rId14"/>
    <p:sldId id="269" r:id="rId15"/>
    <p:sldId id="295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6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n%20Andr&#225;s\Documents\munka\Honlap\fokusz\Tansz&#233;kiest\osszesitotabla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n%20Andr&#225;s\Documents\munka\Honlap\fokusz\Tansz&#233;kiest\osszesitotabla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Munka1!$B$4</c:f>
              <c:strCache>
                <c:ptCount val="1"/>
                <c:pt idx="0">
                  <c:v>Less than a high school diploma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Munka1!$A$5:$A$15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Munka1!$B$5:$B$15</c:f>
              <c:numCache>
                <c:formatCode>#0</c:formatCode>
                <c:ptCount val="11"/>
                <c:pt idx="0">
                  <c:v>396</c:v>
                </c:pt>
                <c:pt idx="1">
                  <c:v>401</c:v>
                </c:pt>
                <c:pt idx="2">
                  <c:v>409</c:v>
                </c:pt>
                <c:pt idx="3">
                  <c:v>419</c:v>
                </c:pt>
                <c:pt idx="4">
                  <c:v>428</c:v>
                </c:pt>
                <c:pt idx="5">
                  <c:v>453</c:v>
                </c:pt>
                <c:pt idx="6">
                  <c:v>454</c:v>
                </c:pt>
                <c:pt idx="7">
                  <c:v>444</c:v>
                </c:pt>
                <c:pt idx="8">
                  <c:v>451</c:v>
                </c:pt>
                <c:pt idx="9">
                  <c:v>471</c:v>
                </c:pt>
                <c:pt idx="10">
                  <c:v>472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Munka1!$C$4</c:f>
              <c:strCache>
                <c:ptCount val="1"/>
                <c:pt idx="0">
                  <c:v>High school graduates, no college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Munka1!$A$5:$A$15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Munka1!$C$5:$C$15</c:f>
              <c:numCache>
                <c:formatCode>#0</c:formatCode>
                <c:ptCount val="11"/>
                <c:pt idx="0">
                  <c:v>554</c:v>
                </c:pt>
                <c:pt idx="1">
                  <c:v>574</c:v>
                </c:pt>
                <c:pt idx="2">
                  <c:v>583</c:v>
                </c:pt>
                <c:pt idx="3">
                  <c:v>595</c:v>
                </c:pt>
                <c:pt idx="4">
                  <c:v>604</c:v>
                </c:pt>
                <c:pt idx="5">
                  <c:v>618</c:v>
                </c:pt>
                <c:pt idx="6">
                  <c:v>626</c:v>
                </c:pt>
                <c:pt idx="7">
                  <c:v>626</c:v>
                </c:pt>
                <c:pt idx="8">
                  <c:v>638</c:v>
                </c:pt>
                <c:pt idx="9">
                  <c:v>652</c:v>
                </c:pt>
                <c:pt idx="10">
                  <c:v>651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Munka1!$D$4</c:f>
              <c:strCache>
                <c:ptCount val="1"/>
                <c:pt idx="0">
                  <c:v>Some college or associate degree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Munka1!$A$5:$A$15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Munka1!$D$5:$D$15</c:f>
              <c:numCache>
                <c:formatCode>#0</c:formatCode>
                <c:ptCount val="11"/>
                <c:pt idx="0">
                  <c:v>639</c:v>
                </c:pt>
                <c:pt idx="1">
                  <c:v>661</c:v>
                </c:pt>
                <c:pt idx="2">
                  <c:v>670</c:v>
                </c:pt>
                <c:pt idx="3">
                  <c:v>692</c:v>
                </c:pt>
                <c:pt idx="4">
                  <c:v>704</c:v>
                </c:pt>
                <c:pt idx="5">
                  <c:v>722</c:v>
                </c:pt>
                <c:pt idx="6">
                  <c:v>726</c:v>
                </c:pt>
                <c:pt idx="7">
                  <c:v>734</c:v>
                </c:pt>
                <c:pt idx="8">
                  <c:v>739</c:v>
                </c:pt>
                <c:pt idx="9">
                  <c:v>749</c:v>
                </c:pt>
                <c:pt idx="10">
                  <c:v>748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Munka1!$E$4</c:f>
              <c:strCache>
                <c:ptCount val="1"/>
                <c:pt idx="0">
                  <c:v>Bachelor's degree only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Munka1!$A$5:$A$15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Munka1!$E$5:$E$15</c:f>
              <c:numCache>
                <c:formatCode>#0</c:formatCode>
                <c:ptCount val="11"/>
                <c:pt idx="0">
                  <c:v>900</c:v>
                </c:pt>
                <c:pt idx="1">
                  <c:v>916</c:v>
                </c:pt>
                <c:pt idx="2">
                  <c:v>937</c:v>
                </c:pt>
                <c:pt idx="3">
                  <c:v>962</c:v>
                </c:pt>
                <c:pt idx="4">
                  <c:v>987</c:v>
                </c:pt>
                <c:pt idx="5">
                  <c:v>1012</c:v>
                </c:pt>
                <c:pt idx="6">
                  <c:v>1025</c:v>
                </c:pt>
                <c:pt idx="7">
                  <c:v>1038</c:v>
                </c:pt>
                <c:pt idx="8">
                  <c:v>1053</c:v>
                </c:pt>
                <c:pt idx="9">
                  <c:v>1066</c:v>
                </c:pt>
                <c:pt idx="10">
                  <c:v>1108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Munka1!$F$4</c:f>
              <c:strCache>
                <c:ptCount val="1"/>
                <c:pt idx="0">
                  <c:v>Advanced degree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Munka1!$A$5:$A$15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Munka1!$F$5:$F$15</c:f>
              <c:numCache>
                <c:formatCode>#0</c:formatCode>
                <c:ptCount val="11"/>
                <c:pt idx="0">
                  <c:v>1126</c:v>
                </c:pt>
                <c:pt idx="1">
                  <c:v>1153</c:v>
                </c:pt>
                <c:pt idx="2">
                  <c:v>1173</c:v>
                </c:pt>
                <c:pt idx="3">
                  <c:v>1203</c:v>
                </c:pt>
                <c:pt idx="4">
                  <c:v>1236</c:v>
                </c:pt>
                <c:pt idx="5">
                  <c:v>1287</c:v>
                </c:pt>
                <c:pt idx="6">
                  <c:v>1328</c:v>
                </c:pt>
                <c:pt idx="7">
                  <c:v>1351</c:v>
                </c:pt>
                <c:pt idx="8">
                  <c:v>1346</c:v>
                </c:pt>
                <c:pt idx="9">
                  <c:v>1373</c:v>
                </c:pt>
                <c:pt idx="10">
                  <c:v>1389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94784"/>
        <c:axId val="145496320"/>
      </c:lineChart>
      <c:catAx>
        <c:axId val="14549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496320"/>
        <c:crosses val="autoZero"/>
        <c:auto val="1"/>
        <c:lblAlgn val="ctr"/>
        <c:lblOffset val="100"/>
        <c:noMultiLvlLbl val="0"/>
      </c:catAx>
      <c:valAx>
        <c:axId val="145496320"/>
        <c:scaling>
          <c:orientation val="minMax"/>
        </c:scaling>
        <c:delete val="0"/>
        <c:axPos val="l"/>
        <c:majorGridlines/>
        <c:numFmt formatCode="#0" sourceLinked="1"/>
        <c:majorTickMark val="out"/>
        <c:minorTickMark val="none"/>
        <c:tickLblPos val="nextTo"/>
        <c:crossAx val="145494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Munka1!$H$4</c:f>
              <c:strCache>
                <c:ptCount val="1"/>
                <c:pt idx="0">
                  <c:v>Premium High to Less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Munka1!$G$5:$G$15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Munka1!$H$5:$H$15</c:f>
              <c:numCache>
                <c:formatCode>0.0%</c:formatCode>
                <c:ptCount val="11"/>
                <c:pt idx="0">
                  <c:v>0.39898989898989901</c:v>
                </c:pt>
                <c:pt idx="1">
                  <c:v>0.4314214463840399</c:v>
                </c:pt>
                <c:pt idx="2">
                  <c:v>0.42542787286063571</c:v>
                </c:pt>
                <c:pt idx="3">
                  <c:v>0.42004773269689738</c:v>
                </c:pt>
                <c:pt idx="4">
                  <c:v>0.41121495327102803</c:v>
                </c:pt>
                <c:pt idx="5">
                  <c:v>0.36423841059602646</c:v>
                </c:pt>
                <c:pt idx="6">
                  <c:v>0.3788546255506608</c:v>
                </c:pt>
                <c:pt idx="7">
                  <c:v>0.40990990990990989</c:v>
                </c:pt>
                <c:pt idx="8">
                  <c:v>0.41463414634146339</c:v>
                </c:pt>
                <c:pt idx="9">
                  <c:v>0.38428874734607221</c:v>
                </c:pt>
                <c:pt idx="10">
                  <c:v>0.37923728813559321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Munka1!$I$4</c:f>
              <c:strCache>
                <c:ptCount val="1"/>
                <c:pt idx="0">
                  <c:v>Premium Bachelor's to High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Munka1!$G$5:$G$15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Munka1!$I$5:$I$15</c:f>
              <c:numCache>
                <c:formatCode>0.0%</c:formatCode>
                <c:ptCount val="11"/>
                <c:pt idx="0">
                  <c:v>0.62454873646209386</c:v>
                </c:pt>
                <c:pt idx="1">
                  <c:v>0.59581881533101044</c:v>
                </c:pt>
                <c:pt idx="2">
                  <c:v>0.60720411663807894</c:v>
                </c:pt>
                <c:pt idx="3">
                  <c:v>0.61680672268907566</c:v>
                </c:pt>
                <c:pt idx="4">
                  <c:v>0.63410596026490063</c:v>
                </c:pt>
                <c:pt idx="5">
                  <c:v>0.63754045307443363</c:v>
                </c:pt>
                <c:pt idx="6">
                  <c:v>0.63738019169329074</c:v>
                </c:pt>
                <c:pt idx="7">
                  <c:v>0.65814696485623003</c:v>
                </c:pt>
                <c:pt idx="8">
                  <c:v>0.65047021943573669</c:v>
                </c:pt>
                <c:pt idx="9">
                  <c:v>0.63496932515337423</c:v>
                </c:pt>
                <c:pt idx="10">
                  <c:v>0.70199692780337941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Munka1!$J$4</c:f>
              <c:strCache>
                <c:ptCount val="1"/>
                <c:pt idx="0">
                  <c:v>Premium Advanced to Bachelor's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Munka1!$G$5:$G$15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Munka1!$J$5:$J$15</c:f>
              <c:numCache>
                <c:formatCode>0.0%</c:formatCode>
                <c:ptCount val="11"/>
                <c:pt idx="0">
                  <c:v>0.25111111111111112</c:v>
                </c:pt>
                <c:pt idx="1">
                  <c:v>0.25873362445414849</c:v>
                </c:pt>
                <c:pt idx="2">
                  <c:v>0.2518676627534685</c:v>
                </c:pt>
                <c:pt idx="3">
                  <c:v>0.25051975051975051</c:v>
                </c:pt>
                <c:pt idx="4">
                  <c:v>0.25227963525835867</c:v>
                </c:pt>
                <c:pt idx="5">
                  <c:v>0.27173913043478259</c:v>
                </c:pt>
                <c:pt idx="6">
                  <c:v>0.29560975609756096</c:v>
                </c:pt>
                <c:pt idx="7">
                  <c:v>0.30154142581888249</c:v>
                </c:pt>
                <c:pt idx="8">
                  <c:v>0.27825261158594494</c:v>
                </c:pt>
                <c:pt idx="9">
                  <c:v>0.2879924953095685</c:v>
                </c:pt>
                <c:pt idx="10">
                  <c:v>0.25361010830324909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531264"/>
        <c:axId val="145532800"/>
      </c:lineChart>
      <c:catAx>
        <c:axId val="1455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532800"/>
        <c:crosses val="autoZero"/>
        <c:auto val="1"/>
        <c:lblAlgn val="ctr"/>
        <c:lblOffset val="100"/>
        <c:noMultiLvlLbl val="0"/>
      </c:catAx>
      <c:valAx>
        <c:axId val="1455328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553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hu-H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2B5D-F681-44A1-8B28-7E5559575852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1017-B1BE-4806-88AD-898A70AEBB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Az alapképzéses diploma utáni továbbtanulás megtérülése </a:t>
            </a:r>
            <a:br>
              <a:rPr lang="hu-HU" b="1" dirty="0" smtClean="0"/>
            </a:br>
            <a:r>
              <a:rPr lang="hu-HU" b="1" dirty="0" smtClean="0"/>
              <a:t>&amp; </a:t>
            </a:r>
            <a:br>
              <a:rPr lang="hu-HU" b="1" dirty="0" smtClean="0"/>
            </a:br>
            <a:r>
              <a:rPr lang="hu-HU" b="1" dirty="0" smtClean="0"/>
              <a:t>A báránybőr effektus hazai megjelenése</a:t>
            </a:r>
            <a:endParaRPr lang="en-GB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424936" cy="1752600"/>
          </a:xfrm>
        </p:spPr>
        <p:txBody>
          <a:bodyPr/>
          <a:lstStyle/>
          <a:p>
            <a:r>
              <a:rPr lang="hu-HU" dirty="0" smtClean="0"/>
              <a:t>A Menedzsment és Marketing Tanszék</a:t>
            </a:r>
          </a:p>
          <a:p>
            <a:r>
              <a:rPr lang="hu-HU" dirty="0" smtClean="0"/>
              <a:t>Tanszéki estje</a:t>
            </a:r>
          </a:p>
          <a:p>
            <a:r>
              <a:rPr lang="hu-HU" dirty="0" smtClean="0"/>
              <a:t>DE-KTK, 2014. </a:t>
            </a:r>
            <a:r>
              <a:rPr lang="hu-HU" dirty="0"/>
              <a:t>m</a:t>
            </a:r>
            <a:r>
              <a:rPr lang="hu-HU" dirty="0" smtClean="0"/>
              <a:t>árcius 4.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hu-HU" dirty="0" smtClean="0"/>
              <a:t>Kanada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24884"/>
            <a:ext cx="7380312" cy="613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Egyenes összekötő nyíllal 3"/>
          <p:cNvCxnSpPr/>
          <p:nvPr/>
        </p:nvCxnSpPr>
        <p:spPr>
          <a:xfrm>
            <a:off x="3275856" y="2420888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4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amerikai </a:t>
            </a:r>
            <a:r>
              <a:rPr lang="hu-HU" dirty="0" smtClean="0"/>
              <a:t>eset a </a:t>
            </a:r>
            <a:r>
              <a:rPr lang="hu-HU" dirty="0"/>
              <a:t>C</a:t>
            </a:r>
            <a:r>
              <a:rPr lang="hu-HU" dirty="0" smtClean="0"/>
              <a:t>PS számaival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adatok a </a:t>
            </a:r>
            <a:r>
              <a:rPr lang="en-GB" dirty="0"/>
              <a:t>Current Population </a:t>
            </a:r>
            <a:r>
              <a:rPr lang="en-GB" dirty="0" smtClean="0"/>
              <a:t>Survey</a:t>
            </a:r>
            <a:r>
              <a:rPr lang="hu-HU" dirty="0" smtClean="0"/>
              <a:t> (60.000 háztartást mérnek fel havonta) ¼</a:t>
            </a:r>
            <a:r>
              <a:rPr lang="hu-HU" dirty="0" err="1" smtClean="0"/>
              <a:t>-ét</a:t>
            </a:r>
            <a:r>
              <a:rPr lang="hu-HU" dirty="0" smtClean="0"/>
              <a:t> kitevő mintából származnak, és csak a bérből és fizetésből élőket tartalmazzák.</a:t>
            </a:r>
          </a:p>
          <a:p>
            <a:r>
              <a:rPr lang="hu-HU" dirty="0" smtClean="0"/>
              <a:t>A minta bontása jó (nemek</a:t>
            </a:r>
            <a:r>
              <a:rPr lang="hu-HU" dirty="0"/>
              <a:t> </a:t>
            </a:r>
            <a:r>
              <a:rPr lang="hu-HU" dirty="0" smtClean="0"/>
              <a:t>és etnikum szerint is tartalmazza a kereseteket oktatási szintenként), de csak a </a:t>
            </a:r>
            <a:r>
              <a:rPr lang="hu-HU" dirty="0" err="1" smtClean="0"/>
              <a:t>bachelor</a:t>
            </a:r>
            <a:r>
              <a:rPr lang="hu-HU" dirty="0" smtClean="0"/>
              <a:t> és az e feletti szinteket („</a:t>
            </a:r>
            <a:r>
              <a:rPr lang="hu-HU" dirty="0" err="1" smtClean="0"/>
              <a:t>advanced</a:t>
            </a:r>
            <a:r>
              <a:rPr lang="hu-HU" dirty="0" smtClean="0"/>
              <a:t> </a:t>
            </a:r>
            <a:r>
              <a:rPr lang="hu-HU" dirty="0" err="1" smtClean="0"/>
              <a:t>degree</a:t>
            </a:r>
            <a:r>
              <a:rPr lang="hu-HU" dirty="0" smtClean="0"/>
              <a:t>”) különíti el (egybemossa a mestert pl. a PhD-val is).</a:t>
            </a:r>
          </a:p>
          <a:p>
            <a:r>
              <a:rPr lang="hu-HU" dirty="0" smtClean="0"/>
              <a:t>Nem tartalmaz adatot a szolgálati időről (felfelé torzítja a prémium becslését)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Havi mediánkereset végzettségi szintenként (USA)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556792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Bérprémiumok (USA)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9512" y="126876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Felsőfokú végzettségek típusai közti kereseti különbségek </a:t>
            </a:r>
            <a:r>
              <a:rPr lang="hu-HU" dirty="0" smtClean="0"/>
              <a:t>itthon 2011-ben </a:t>
            </a:r>
            <a:br>
              <a:rPr lang="hu-HU" dirty="0" smtClean="0"/>
            </a:br>
            <a:r>
              <a:rPr lang="hu-HU" sz="2000" dirty="0" smtClean="0"/>
              <a:t>(</a:t>
            </a:r>
            <a:r>
              <a:rPr lang="hu-HU" sz="2000" dirty="0" err="1" smtClean="0"/>
              <a:t>Veroszta</a:t>
            </a:r>
            <a:r>
              <a:rPr lang="hu-HU" sz="2000" dirty="0" smtClean="0"/>
              <a:t> 2012)</a:t>
            </a:r>
            <a:endParaRPr lang="en-GB" dirty="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2"/>
            <a:ext cx="9145588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artalom helye 2"/>
          <p:cNvSpPr>
            <a:spLocks noGrp="1"/>
          </p:cNvSpPr>
          <p:nvPr>
            <p:ph idx="1"/>
          </p:nvPr>
        </p:nvSpPr>
        <p:spPr>
          <a:xfrm>
            <a:off x="0" y="6021388"/>
            <a:ext cx="9144000" cy="6096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hu-HU" sz="2400" smtClean="0"/>
              <a:t>A hagyományos képzések 2008-ban végeztek, a többiek 2010-ben! </a:t>
            </a:r>
            <a:endParaRPr lang="en-GB" sz="2400" smtClean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7263442" y="3422329"/>
            <a:ext cx="534837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7263442" y="3329796"/>
            <a:ext cx="0" cy="118181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báránybőr hatás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7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„báránybőr”</a:t>
            </a:r>
            <a:endParaRPr lang="en-GB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Elnevezése: régen báránybőrre írták</a:t>
            </a:r>
            <a:br>
              <a:rPr lang="hu-HU" dirty="0" smtClean="0"/>
            </a:br>
            <a:r>
              <a:rPr lang="hu-HU" dirty="0" smtClean="0"/>
              <a:t> a diplomát több országban is </a:t>
            </a:r>
            <a:br>
              <a:rPr lang="hu-HU" dirty="0" smtClean="0"/>
            </a:br>
            <a:r>
              <a:rPr lang="hu-HU" dirty="0" smtClean="0"/>
              <a:t>(pl. USA, Mexikó) papír helyett</a:t>
            </a:r>
            <a:br>
              <a:rPr lang="hu-HU" dirty="0" smtClean="0"/>
            </a:br>
            <a:r>
              <a:rPr lang="hu-HU" sz="1800" dirty="0" smtClean="0"/>
              <a:t>(</a:t>
            </a:r>
            <a:r>
              <a:rPr lang="hu-HU" sz="1800" i="1" dirty="0"/>
              <a:t>Brown – </a:t>
            </a:r>
            <a:r>
              <a:rPr lang="hu-HU" sz="1800" i="1" dirty="0" err="1"/>
              <a:t>Sessions</a:t>
            </a:r>
            <a:r>
              <a:rPr lang="hu-HU" sz="1800" i="1" dirty="0"/>
              <a:t> 2004:96</a:t>
            </a:r>
            <a:r>
              <a:rPr lang="hu-HU" sz="1800" dirty="0" smtClean="0"/>
              <a:t>)</a:t>
            </a: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jelenség: a tanulmányokat elvégzők (iskolaévek, abszolutórium) keresete kisebb, mint azoké, akik végzettséget (oklevelet) is szereztek. Vagyis van olyan bérelőny, ami csak a „báránybőrhöz” kötődik.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Adatoktól függően különböző operatív definíciói léteznek.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4100" name="Picture 4" descr="http://upload.wikimedia.org/wikipedia/commons/thumb/b/b7/SheepskinDiploma.jpg/250px-SheepskinDiplo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1325" y="1412875"/>
            <a:ext cx="2352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Kötődés a jelzési hipotézishez és az emberi tőke elméletekhez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Bár </a:t>
            </a:r>
            <a:r>
              <a:rPr lang="hu-HU" i="1" dirty="0" smtClean="0"/>
              <a:t>mindkettővel konzisztens</a:t>
            </a:r>
            <a:r>
              <a:rPr lang="hu-HU" dirty="0" smtClean="0"/>
              <a:t>, leginkább a jelzési elmélet megerősítését látják benne, mert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 szerint hiába tanul meg valaki mindent (pl. szerez abszolutóriumot), mégsem keres annyit, mint aki pusztán egy „báránybőrrel” több nála (vagyis </a:t>
            </a:r>
            <a:r>
              <a:rPr lang="hu-HU" i="1" dirty="0" smtClean="0"/>
              <a:t>igazolt</a:t>
            </a:r>
            <a:r>
              <a:rPr lang="hu-HU" dirty="0" smtClean="0"/>
              <a:t> a tudása).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Ennek oka lehet az is, hogy </a:t>
            </a:r>
            <a:r>
              <a:rPr lang="hu-HU" i="1" dirty="0" smtClean="0"/>
              <a:t>más képességeket, készségeket mér</a:t>
            </a:r>
            <a:r>
              <a:rPr lang="hu-HU" dirty="0" smtClean="0"/>
              <a:t>, mint az oktatás többi része.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De: az emberi tőkével is konzisztens, mert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maga a jelzési elmélet is konzisztens vele az információ allokációs hatása miatt.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/>
              <a:t>é</a:t>
            </a:r>
            <a:r>
              <a:rPr lang="hu-HU" dirty="0" smtClean="0"/>
              <a:t>s a vizsgázás, szakdolgozatírás stb. is növelheti a tudást (tesztelési-hatás, ld. </a:t>
            </a:r>
            <a:r>
              <a:rPr lang="hu-HU" i="1" dirty="0" err="1" smtClean="0"/>
              <a:t>Roediger</a:t>
            </a:r>
            <a:r>
              <a:rPr lang="hu-HU" i="1" dirty="0" smtClean="0"/>
              <a:t> – </a:t>
            </a:r>
            <a:r>
              <a:rPr lang="hu-HU" i="1" dirty="0" err="1" smtClean="0"/>
              <a:t>Karpicke</a:t>
            </a:r>
            <a:r>
              <a:rPr lang="hu-HU" i="1" dirty="0" smtClean="0"/>
              <a:t> 2006</a:t>
            </a:r>
            <a:r>
              <a:rPr lang="hu-HU" dirty="0" smtClean="0"/>
              <a:t>).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Nem biztos, hogy a munkahely igényli a bizonyítvány nem teljesített feltételét (pl. nyelvvizsga).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A felhasznált adatbázisok</a:t>
            </a:r>
            <a:endParaRPr lang="en-GB" smtClean="0"/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hu-HU" smtClean="0"/>
              <a:t>Frissdiplomások 2010 (teljes minta:   4.511)</a:t>
            </a:r>
          </a:p>
          <a:p>
            <a:pPr lvl="1" eaLnBrk="1" hangingPunct="1"/>
            <a:r>
              <a:rPr lang="hu-HU" smtClean="0"/>
              <a:t>Mind 2007-be végzett</a:t>
            </a:r>
          </a:p>
          <a:p>
            <a:pPr eaLnBrk="1" hangingPunct="1"/>
            <a:r>
              <a:rPr lang="hu-HU" smtClean="0"/>
              <a:t>Frissdiplomások 2011 (teljes minta: 20.453)</a:t>
            </a:r>
          </a:p>
          <a:p>
            <a:pPr lvl="1" eaLnBrk="1" hangingPunct="1"/>
            <a:r>
              <a:rPr lang="hu-HU" smtClean="0"/>
              <a:t>2008-ban végzett vagy abszolvált    8.943</a:t>
            </a:r>
          </a:p>
          <a:p>
            <a:pPr lvl="1" eaLnBrk="1" hangingPunct="1"/>
            <a:r>
              <a:rPr lang="hu-HU" smtClean="0"/>
              <a:t>2010-ben végzett vagy abszolvált  10.533</a:t>
            </a:r>
          </a:p>
          <a:p>
            <a:pPr lvl="1" eaLnBrk="1" hangingPunct="1"/>
            <a:r>
              <a:rPr lang="hu-HU" smtClean="0"/>
              <a:t>Nincs adat: 976</a:t>
            </a:r>
          </a:p>
          <a:p>
            <a:pPr eaLnBrk="1" hangingPunct="1"/>
            <a:r>
              <a:rPr lang="hu-HU" smtClean="0"/>
              <a:t>Frissdiplomások 2012 (teljes minta: 24.890)</a:t>
            </a:r>
          </a:p>
          <a:p>
            <a:pPr lvl="1" eaLnBrk="1" hangingPunct="1"/>
            <a:r>
              <a:rPr lang="hu-HU" smtClean="0"/>
              <a:t>2007-ban végzett vagy abszolvált 5.184</a:t>
            </a:r>
          </a:p>
          <a:p>
            <a:pPr lvl="1" eaLnBrk="1" hangingPunct="1"/>
            <a:r>
              <a:rPr lang="hu-HU" smtClean="0"/>
              <a:t>2009-ben végzett vagy abszolvált 8.333</a:t>
            </a:r>
          </a:p>
          <a:p>
            <a:pPr lvl="1" eaLnBrk="1" hangingPunct="1"/>
            <a:r>
              <a:rPr lang="hu-HU" smtClean="0"/>
              <a:t>2010-ben végzett vagy abszolvált 9.500</a:t>
            </a:r>
          </a:p>
          <a:p>
            <a:pPr lvl="1" eaLnBrk="1" hangingPunct="1"/>
            <a:r>
              <a:rPr lang="hu-HU" smtClean="0"/>
              <a:t>Nincs adat: 1.873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Frissdiplomások 2010</a:t>
            </a:r>
            <a:endParaRPr lang="en-GB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Elemzési technika: 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Szubjektív megítélés gyakorisága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az adott képzésen abszolutóriumig eljutottak nettó havi keresetének összehasonlítása azokkal, akik megszerezték az adott végzettséget, de nem kezdtek el magasabb végzettséget adó képzést.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Külön vizsgálom a főiskolai és az egyetemi végzettséget (Bologna előtti).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kis elemszám miatt nem elemezhető teljes körűen (nem vizsgálhatóak a befolyásoló faktorok).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Adatfelvétel: 2010 első félév; csak 2007-ben végzettek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előadás felépítése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bérprémium</a:t>
            </a:r>
          </a:p>
          <a:p>
            <a:pPr lvl="1"/>
            <a:r>
              <a:rPr lang="hu-HU" dirty="0" smtClean="0"/>
              <a:t>Fogalma és értelmezése a kétszintű képzés esetében</a:t>
            </a:r>
          </a:p>
          <a:p>
            <a:pPr lvl="1"/>
            <a:r>
              <a:rPr lang="hu-HU" dirty="0" smtClean="0"/>
              <a:t>Nemzetközi tapasztalatok</a:t>
            </a:r>
          </a:p>
          <a:p>
            <a:pPr lvl="1"/>
            <a:r>
              <a:rPr lang="hu-HU" dirty="0" smtClean="0"/>
              <a:t>Hazai tapasztalatok a DPR 2011-es adatai alapján</a:t>
            </a:r>
          </a:p>
          <a:p>
            <a:r>
              <a:rPr lang="hu-HU" dirty="0" smtClean="0"/>
              <a:t>A báránybőr hatás</a:t>
            </a:r>
          </a:p>
          <a:p>
            <a:pPr lvl="1"/>
            <a:r>
              <a:rPr lang="hu-HU" dirty="0" smtClean="0"/>
              <a:t>Fogalma</a:t>
            </a:r>
          </a:p>
          <a:p>
            <a:pPr lvl="1"/>
            <a:r>
              <a:rPr lang="hu-HU" dirty="0" smtClean="0"/>
              <a:t>A „magyar báránybőr” a felsőoktatásban a DPR alapján (ezzel párhuzamosan a végzettségi szintek kereseti előnyeit is újra áttekintjük)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Szubjektív vélemény</a:t>
            </a:r>
            <a:r>
              <a:rPr lang="hu-HU" sz="2800" smtClean="0"/>
              <a:t> (súlyozatlan minta)</a:t>
            </a:r>
            <a:endParaRPr lang="en-GB" smtClean="0"/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hu-HU" smtClean="0"/>
              <a:t>Nyitott kérdés: érezte-e hátrányát, ha nem kapta meg azonnal a diplomát, és miért, ill. miért nem?</a:t>
            </a:r>
          </a:p>
          <a:p>
            <a:pPr eaLnBrk="1" hangingPunct="1"/>
            <a:r>
              <a:rPr lang="hu-HU" smtClean="0"/>
              <a:t>735-en írták, hogy nem kapták meg azonnal a diplomát azon a képzésen, amelyikre a kérdőívet kitöltötték, ebből:</a:t>
            </a:r>
          </a:p>
          <a:p>
            <a:pPr lvl="1" eaLnBrk="1" hangingPunct="1"/>
            <a:r>
              <a:rPr lang="hu-HU" smtClean="0"/>
              <a:t>100 fő (14%) nem válaszolt (egyet: 18%, főisk</a:t>
            </a:r>
            <a:r>
              <a:rPr lang="hu-HU" smtClean="0">
                <a:sym typeface="Wingdings" pitchFamily="2" charset="2"/>
              </a:rPr>
              <a:t>: 12%)</a:t>
            </a:r>
            <a:endParaRPr lang="hu-HU" smtClean="0"/>
          </a:p>
          <a:p>
            <a:pPr lvl="1" eaLnBrk="1" hangingPunct="1"/>
            <a:r>
              <a:rPr lang="hu-HU" smtClean="0"/>
              <a:t>150 fő (20%) írt valamit arra, hogy érezte a hátrányt</a:t>
            </a:r>
            <a:br>
              <a:rPr lang="hu-HU" smtClean="0"/>
            </a:br>
            <a:r>
              <a:rPr lang="hu-HU" smtClean="0"/>
              <a:t>(egyet: 16%; főisk</a:t>
            </a:r>
            <a:r>
              <a:rPr lang="hu-HU" smtClean="0">
                <a:sym typeface="Wingdings" pitchFamily="2" charset="2"/>
              </a:rPr>
              <a:t>: </a:t>
            </a:r>
            <a:r>
              <a:rPr lang="hu-HU" smtClean="0"/>
              <a:t>22%)</a:t>
            </a:r>
          </a:p>
          <a:p>
            <a:pPr lvl="1" eaLnBrk="1" hangingPunct="1"/>
            <a:r>
              <a:rPr lang="hu-HU" smtClean="0"/>
              <a:t>485 fő (66%) írt valamit arra, hogy nem érezte a hátrányt (egyet: 67%; főisk</a:t>
            </a:r>
            <a:r>
              <a:rPr lang="hu-HU" smtClean="0">
                <a:sym typeface="Wingdings" pitchFamily="2" charset="2"/>
              </a:rPr>
              <a:t>: </a:t>
            </a:r>
            <a:r>
              <a:rPr lang="hu-HU" smtClean="0"/>
              <a:t>66%)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legmagasabb végzettség és a havi nettó kereset </a:t>
            </a:r>
            <a:r>
              <a:rPr lang="hu-HU" sz="2700" i="1" dirty="0" smtClean="0"/>
              <a:t>(súlyozott minta)</a:t>
            </a:r>
            <a:endParaRPr lang="en-GB" i="1" dirty="0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9220" name="Ké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896461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Szövegdoboz 4"/>
          <p:cNvSpPr txBox="1">
            <a:spLocks noChangeArrowheads="1"/>
          </p:cNvSpPr>
          <p:nvPr/>
        </p:nvSpPr>
        <p:spPr bwMode="auto">
          <a:xfrm>
            <a:off x="1187450" y="3933825"/>
            <a:ext cx="14890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latin typeface="Calibri" pitchFamily="34" charset="0"/>
              </a:rPr>
              <a:t>N=64;</a:t>
            </a:r>
          </a:p>
          <a:p>
            <a:r>
              <a:rPr lang="hu-HU">
                <a:latin typeface="Calibri" pitchFamily="34" charset="0"/>
              </a:rPr>
              <a:t>Átlag=</a:t>
            </a:r>
            <a:r>
              <a:rPr lang="hu-HU" b="1">
                <a:latin typeface="Calibri" pitchFamily="34" charset="0"/>
              </a:rPr>
              <a:t>101eFt</a:t>
            </a:r>
            <a:r>
              <a:rPr lang="hu-HU">
                <a:latin typeface="Calibri" pitchFamily="34" charset="0"/>
              </a:rPr>
              <a:t>;</a:t>
            </a:r>
          </a:p>
          <a:p>
            <a:r>
              <a:rPr lang="hu-HU">
                <a:latin typeface="Calibri" pitchFamily="34" charset="0"/>
              </a:rPr>
              <a:t>Szórás=43eFt</a:t>
            </a:r>
            <a:endParaRPr lang="en-GB">
              <a:latin typeface="Calibri" pitchFamily="34" charset="0"/>
            </a:endParaRPr>
          </a:p>
        </p:txBody>
      </p:sp>
      <p:sp>
        <p:nvSpPr>
          <p:cNvPr id="9222" name="Szövegdoboz 5"/>
          <p:cNvSpPr txBox="1">
            <a:spLocks noChangeArrowheads="1"/>
          </p:cNvSpPr>
          <p:nvPr/>
        </p:nvSpPr>
        <p:spPr bwMode="auto">
          <a:xfrm>
            <a:off x="2916238" y="2349500"/>
            <a:ext cx="14874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latin typeface="Calibri" pitchFamily="34" charset="0"/>
              </a:rPr>
              <a:t>N=1852;</a:t>
            </a:r>
          </a:p>
          <a:p>
            <a:r>
              <a:rPr lang="hu-HU">
                <a:latin typeface="Calibri" pitchFamily="34" charset="0"/>
              </a:rPr>
              <a:t>Átlag=</a:t>
            </a:r>
            <a:r>
              <a:rPr lang="hu-HU" b="1">
                <a:latin typeface="Calibri" pitchFamily="34" charset="0"/>
              </a:rPr>
              <a:t>123eFt</a:t>
            </a:r>
            <a:r>
              <a:rPr lang="hu-HU">
                <a:latin typeface="Calibri" pitchFamily="34" charset="0"/>
              </a:rPr>
              <a:t>;</a:t>
            </a:r>
          </a:p>
          <a:p>
            <a:r>
              <a:rPr lang="hu-HU">
                <a:latin typeface="Calibri" pitchFamily="34" charset="0"/>
              </a:rPr>
              <a:t>Szórás=59eFt</a:t>
            </a:r>
            <a:endParaRPr lang="en-GB">
              <a:latin typeface="Calibri" pitchFamily="34" charset="0"/>
            </a:endParaRPr>
          </a:p>
        </p:txBody>
      </p:sp>
      <p:sp>
        <p:nvSpPr>
          <p:cNvPr id="9223" name="Szövegdoboz 6"/>
          <p:cNvSpPr txBox="1">
            <a:spLocks noChangeArrowheads="1"/>
          </p:cNvSpPr>
          <p:nvPr/>
        </p:nvSpPr>
        <p:spPr bwMode="auto">
          <a:xfrm>
            <a:off x="5076825" y="3860800"/>
            <a:ext cx="1487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latin typeface="Calibri" pitchFamily="34" charset="0"/>
              </a:rPr>
              <a:t>N=22;</a:t>
            </a:r>
          </a:p>
          <a:p>
            <a:r>
              <a:rPr lang="hu-HU">
                <a:latin typeface="Calibri" pitchFamily="34" charset="0"/>
              </a:rPr>
              <a:t>Átlag=</a:t>
            </a:r>
            <a:r>
              <a:rPr lang="hu-HU" b="1">
                <a:latin typeface="Calibri" pitchFamily="34" charset="0"/>
              </a:rPr>
              <a:t>122eFt</a:t>
            </a:r>
            <a:r>
              <a:rPr lang="hu-HU">
                <a:latin typeface="Calibri" pitchFamily="34" charset="0"/>
              </a:rPr>
              <a:t>;</a:t>
            </a:r>
          </a:p>
          <a:p>
            <a:r>
              <a:rPr lang="hu-HU">
                <a:latin typeface="Calibri" pitchFamily="34" charset="0"/>
              </a:rPr>
              <a:t>Szórás=60eFt</a:t>
            </a:r>
            <a:endParaRPr lang="en-GB">
              <a:latin typeface="Calibri" pitchFamily="34" charset="0"/>
            </a:endParaRPr>
          </a:p>
        </p:txBody>
      </p:sp>
      <p:sp>
        <p:nvSpPr>
          <p:cNvPr id="9224" name="Szövegdoboz 7"/>
          <p:cNvSpPr txBox="1">
            <a:spLocks noChangeArrowheads="1"/>
          </p:cNvSpPr>
          <p:nvPr/>
        </p:nvSpPr>
        <p:spPr bwMode="auto">
          <a:xfrm>
            <a:off x="7308850" y="2492375"/>
            <a:ext cx="1487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latin typeface="Calibri" pitchFamily="34" charset="0"/>
              </a:rPr>
              <a:t>N=703;</a:t>
            </a:r>
          </a:p>
          <a:p>
            <a:r>
              <a:rPr lang="hu-HU">
                <a:latin typeface="Calibri" pitchFamily="34" charset="0"/>
              </a:rPr>
              <a:t>Átlag=</a:t>
            </a:r>
            <a:r>
              <a:rPr lang="hu-HU" b="1">
                <a:latin typeface="Calibri" pitchFamily="34" charset="0"/>
              </a:rPr>
              <a:t>141eFt</a:t>
            </a:r>
            <a:r>
              <a:rPr lang="hu-HU">
                <a:latin typeface="Calibri" pitchFamily="34" charset="0"/>
              </a:rPr>
              <a:t>;</a:t>
            </a:r>
          </a:p>
          <a:p>
            <a:r>
              <a:rPr lang="hu-HU">
                <a:latin typeface="Calibri" pitchFamily="34" charset="0"/>
              </a:rPr>
              <a:t>Szórás=64eFt</a:t>
            </a:r>
            <a:endParaRPr lang="en-GB">
              <a:latin typeface="Calibri" pitchFamily="34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6948488" y="3644900"/>
            <a:ext cx="1008062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err="1"/>
              <a:t>Szig</a:t>
            </a:r>
            <a:r>
              <a:rPr lang="hu-HU" dirty="0"/>
              <a:t>.=0,17</a:t>
            </a:r>
            <a:endParaRPr lang="en-GB" dirty="0"/>
          </a:p>
        </p:txBody>
      </p:sp>
      <p:sp>
        <p:nvSpPr>
          <p:cNvPr id="10" name="Ellipszis 9"/>
          <p:cNvSpPr/>
          <p:nvPr/>
        </p:nvSpPr>
        <p:spPr>
          <a:xfrm>
            <a:off x="1547813" y="2997200"/>
            <a:ext cx="1008062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err="1"/>
              <a:t>Szig</a:t>
            </a:r>
            <a:r>
              <a:rPr lang="hu-HU" dirty="0"/>
              <a:t>.=0,00</a:t>
            </a:r>
            <a:endParaRPr lang="en-GB" dirty="0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6875463" y="3357563"/>
            <a:ext cx="1225550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6804025" y="3573463"/>
            <a:ext cx="1223963" cy="1008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Csoportba foglalás 5"/>
          <p:cNvGrpSpPr/>
          <p:nvPr/>
        </p:nvGrpSpPr>
        <p:grpSpPr>
          <a:xfrm>
            <a:off x="4097547" y="1991910"/>
            <a:ext cx="3318459" cy="1424390"/>
            <a:chOff x="4097547" y="1991910"/>
            <a:chExt cx="3318459" cy="1424390"/>
          </a:xfrm>
        </p:grpSpPr>
        <p:cxnSp>
          <p:nvCxnSpPr>
            <p:cNvPr id="4" name="Egyenes összekötő nyíllal 3"/>
            <p:cNvCxnSpPr/>
            <p:nvPr/>
          </p:nvCxnSpPr>
          <p:spPr>
            <a:xfrm flipV="1">
              <a:off x="4097547" y="2122098"/>
              <a:ext cx="3318459" cy="1294202"/>
            </a:xfrm>
            <a:prstGeom prst="straightConnector1">
              <a:avLst/>
            </a:prstGeom>
            <a:ln w="25400" cap="sq">
              <a:solidFill>
                <a:srgbClr val="00B050"/>
              </a:solidFill>
              <a:headEnd type="arrow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Szövegdoboz 4"/>
            <p:cNvSpPr txBox="1"/>
            <p:nvPr/>
          </p:nvSpPr>
          <p:spPr>
            <a:xfrm>
              <a:off x="4804913" y="1991910"/>
              <a:ext cx="12699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00B050"/>
                  </a:solidFill>
                </a:rPr>
                <a:t>Különbség: 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18 </a:t>
              </a:r>
              <a:r>
                <a:rPr lang="hu-HU" dirty="0" err="1" smtClean="0">
                  <a:solidFill>
                    <a:srgbClr val="00B050"/>
                  </a:solidFill>
                </a:rPr>
                <a:t>eFt</a:t>
              </a:r>
              <a:r>
                <a:rPr lang="hu-HU" dirty="0" smtClean="0">
                  <a:solidFill>
                    <a:srgbClr val="00B050"/>
                  </a:solidFill>
                </a:rPr>
                <a:t>/hó</a:t>
              </a:r>
              <a:endParaRPr lang="hu-HU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Frissdiplomások2011</a:t>
            </a:r>
            <a:endParaRPr lang="en-GB" smtClean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smtClean="0"/>
              <a:t>Nagyobb minta, de kevéssé pontos kérdések</a:t>
            </a:r>
          </a:p>
          <a:p>
            <a:pPr eaLnBrk="1" hangingPunct="1"/>
            <a:r>
              <a:rPr lang="hu-HU" smtClean="0"/>
              <a:t>2008-ban és 2010-ben végzettek is</a:t>
            </a:r>
          </a:p>
          <a:p>
            <a:pPr eaLnBrk="1" hangingPunct="1"/>
            <a:r>
              <a:rPr lang="hu-HU" smtClean="0"/>
              <a:t>Adatfelvétel ideje: 2010 első féléve</a:t>
            </a:r>
          </a:p>
          <a:p>
            <a:pPr eaLnBrk="1" hangingPunct="1"/>
            <a:r>
              <a:rPr lang="hu-HU" smtClean="0"/>
              <a:t>Nem tudjuk meg, hogy van-e más képzésben megszerzett abszolutóriuma VAGY diplomája (ezeket összemossa a 2011-es kérdőív).</a:t>
            </a:r>
          </a:p>
          <a:p>
            <a:pPr eaLnBrk="1" hangingPunct="1"/>
            <a:r>
              <a:rPr lang="hu-HU" smtClean="0"/>
              <a:t>Viszont tartalmazott egy plusz kérdést azoknak, akik nem kapták meg a diplomát az abszolutóriummal együtt: érezte-e a hátrányát?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Okozott-e hátrányt a diploma hiánya?</a:t>
            </a:r>
            <a:br>
              <a:rPr lang="hu-HU" dirty="0" smtClean="0"/>
            </a:br>
            <a:r>
              <a:rPr lang="hu-HU" sz="3100" dirty="0" smtClean="0"/>
              <a:t>(Csak azoktól kérdezve, akik nem kapták meg azonnal)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25621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BSc</a:t>
            </a:r>
            <a:r>
              <a:rPr lang="hu-HU" dirty="0" smtClean="0"/>
              <a:t>/BA: 270 (12%) nem, 410 (18%) kismértékben, 158 (7%) nagymértékben, 1404 (63%)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68%-ban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MSc</a:t>
            </a:r>
            <a:r>
              <a:rPr lang="hu-HU" dirty="0" smtClean="0"/>
              <a:t>/MS: 74 (20%) nem, 87 (24%) kismértékben, 20 (6%) nagymértékben, 181 (50%)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59%-ban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főiskola: 253 (14%) nem, 450 (26%) kismértékben, 123 (7%) nagymértékben, 935 (69%)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59%-ban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egyetem: 303 (17%) nem, 271 (16%) kismértékben, 46 (3%) nagymértékben, 620 (65%)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51%-ban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Nemek közt nem található eltérés (</a:t>
            </a:r>
            <a:r>
              <a:rPr lang="hu-HU" dirty="0" err="1" smtClean="0"/>
              <a:t>szig</a:t>
            </a:r>
            <a:r>
              <a:rPr lang="hu-HU" dirty="0" smtClean="0"/>
              <a:t>. = 0,77 vagy több)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Ha azt nézzük, van-e különbség a „nem”, és a „legalább kismértékben” arányában: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err="1" smtClean="0"/>
              <a:t>BSc</a:t>
            </a:r>
            <a:r>
              <a:rPr lang="hu-HU" dirty="0" smtClean="0"/>
              <a:t>/BA és főiskola közt nincs (</a:t>
            </a:r>
            <a:r>
              <a:rPr lang="hu-HU" dirty="0" err="1" smtClean="0"/>
              <a:t>szig</a:t>
            </a:r>
            <a:r>
              <a:rPr lang="hu-HU" dirty="0" smtClean="0"/>
              <a:t>. = 0,49)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err="1" smtClean="0"/>
              <a:t>MSc</a:t>
            </a:r>
            <a:r>
              <a:rPr lang="hu-HU" dirty="0" smtClean="0"/>
              <a:t>/MA és egyetem közt 10%-os </a:t>
            </a:r>
            <a:r>
              <a:rPr lang="hu-HU" dirty="0" err="1" smtClean="0"/>
              <a:t>szignifikancia</a:t>
            </a:r>
            <a:r>
              <a:rPr lang="hu-HU" dirty="0" smtClean="0"/>
              <a:t> mellett van (</a:t>
            </a:r>
            <a:r>
              <a:rPr lang="hu-HU" dirty="0" err="1" smtClean="0"/>
              <a:t>szig</a:t>
            </a:r>
            <a:r>
              <a:rPr lang="hu-HU" dirty="0" smtClean="0"/>
              <a:t>. = 0,06)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A két szint (</a:t>
            </a:r>
            <a:r>
              <a:rPr lang="hu-HU" dirty="0" err="1" smtClean="0"/>
              <a:t>BSc</a:t>
            </a:r>
            <a:r>
              <a:rPr lang="hu-HU" dirty="0" smtClean="0"/>
              <a:t>/BA vs. </a:t>
            </a:r>
            <a:r>
              <a:rPr lang="hu-HU" dirty="0" err="1" smtClean="0"/>
              <a:t>MSc</a:t>
            </a:r>
            <a:r>
              <a:rPr lang="hu-HU" dirty="0" smtClean="0"/>
              <a:t>/MA, </a:t>
            </a:r>
            <a:r>
              <a:rPr lang="hu-HU" dirty="0" err="1" smtClean="0"/>
              <a:t>főisk</a:t>
            </a:r>
            <a:r>
              <a:rPr lang="hu-HU" dirty="0" smtClean="0"/>
              <a:t>. vs. Egyetem, ezek összevonva) közt egyértelműen van (</a:t>
            </a:r>
            <a:r>
              <a:rPr lang="hu-HU" dirty="0" err="1" smtClean="0"/>
              <a:t>szig</a:t>
            </a:r>
            <a:r>
              <a:rPr lang="hu-HU" dirty="0" smtClean="0"/>
              <a:t>. &lt; 0,03)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(súlyozatlan mintán számolva)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Főállásból származó nettó órabér,</a:t>
            </a:r>
            <a:br>
              <a:rPr lang="hu-HU" dirty="0" smtClean="0"/>
            </a:br>
            <a:r>
              <a:rPr lang="hu-HU" sz="3600" dirty="0" smtClean="0"/>
              <a:t>2008-as és 2010-es végzettek együtt </a:t>
            </a:r>
            <a:r>
              <a:rPr lang="hu-HU" sz="3100" dirty="0" smtClean="0"/>
              <a:t>(súlyozott mintán)</a:t>
            </a:r>
            <a:endParaRPr lang="en-GB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125538"/>
            <a:ext cx="7488237" cy="599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Szövegdoboz 4"/>
          <p:cNvSpPr txBox="1">
            <a:spLocks noChangeArrowheads="1"/>
          </p:cNvSpPr>
          <p:nvPr/>
        </p:nvSpPr>
        <p:spPr bwMode="auto">
          <a:xfrm>
            <a:off x="1547813" y="34290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N=542;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897Ft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Szórás=818Ft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3" name="Szövegdoboz 5"/>
          <p:cNvSpPr txBox="1">
            <a:spLocks noChangeArrowheads="1"/>
          </p:cNvSpPr>
          <p:nvPr/>
        </p:nvSpPr>
        <p:spPr bwMode="auto">
          <a:xfrm>
            <a:off x="2195513" y="22764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N=1872;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961Ft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Szórás=661Ft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4" name="Szövegdoboz 6"/>
          <p:cNvSpPr txBox="1">
            <a:spLocks noChangeArrowheads="1"/>
          </p:cNvSpPr>
          <p:nvPr/>
        </p:nvSpPr>
        <p:spPr bwMode="auto">
          <a:xfrm>
            <a:off x="3059113" y="34290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N=482;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891Ft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Szórás=702Ft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5" name="Szövegdoboz 7"/>
          <p:cNvSpPr txBox="1">
            <a:spLocks noChangeArrowheads="1"/>
          </p:cNvSpPr>
          <p:nvPr/>
        </p:nvSpPr>
        <p:spPr bwMode="auto">
          <a:xfrm>
            <a:off x="3419475" y="1916113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N=2757;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1005Ft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Szórás=963Ft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6" name="Szövegdoboz 8"/>
          <p:cNvSpPr txBox="1">
            <a:spLocks noChangeArrowheads="1"/>
          </p:cNvSpPr>
          <p:nvPr/>
        </p:nvSpPr>
        <p:spPr bwMode="auto">
          <a:xfrm>
            <a:off x="4716463" y="2708275"/>
            <a:ext cx="11509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N=351;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1012Ft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Szórás=669Ft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7" name="Szövegdoboz 9"/>
          <p:cNvSpPr txBox="1">
            <a:spLocks noChangeArrowheads="1"/>
          </p:cNvSpPr>
          <p:nvPr/>
        </p:nvSpPr>
        <p:spPr bwMode="auto">
          <a:xfrm>
            <a:off x="4572000" y="11969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N=3191;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1173Ft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Szórás=914Ft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8" name="Szövegdoboz 10"/>
          <p:cNvSpPr txBox="1">
            <a:spLocks noChangeArrowheads="1"/>
          </p:cNvSpPr>
          <p:nvPr/>
        </p:nvSpPr>
        <p:spPr bwMode="auto">
          <a:xfrm>
            <a:off x="6084888" y="2636838"/>
            <a:ext cx="1150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N=92;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1013Ft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Szórás=656Ft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2299" name="Szövegdoboz 11"/>
          <p:cNvSpPr txBox="1">
            <a:spLocks noChangeArrowheads="1"/>
          </p:cNvSpPr>
          <p:nvPr/>
        </p:nvSpPr>
        <p:spPr bwMode="auto">
          <a:xfrm>
            <a:off x="6443663" y="11969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N=691;</a:t>
            </a:r>
          </a:p>
          <a:p>
            <a:r>
              <a:rPr lang="hu-HU" sz="1200">
                <a:latin typeface="Calibri" pitchFamily="34" charset="0"/>
              </a:rPr>
              <a:t>Átlag=</a:t>
            </a:r>
            <a:r>
              <a:rPr lang="hu-HU" sz="1200" b="1">
                <a:latin typeface="Calibri" pitchFamily="34" charset="0"/>
              </a:rPr>
              <a:t>1134Ft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Szórás=787Ft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1547813" y="2781300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.=0,06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348038" y="2565400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.=0,01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4500563" y="1916113"/>
            <a:ext cx="863600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8" name="Ellipszis 17"/>
          <p:cNvSpPr/>
          <p:nvPr/>
        </p:nvSpPr>
        <p:spPr>
          <a:xfrm>
            <a:off x="6875463" y="2133600"/>
            <a:ext cx="865187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.=0,16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6659563" y="1700213"/>
            <a:ext cx="1225550" cy="12969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6659563" y="1844675"/>
            <a:ext cx="1225550" cy="1008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Csoportba foglalás 5"/>
          <p:cNvGrpSpPr/>
          <p:nvPr/>
        </p:nvGrpSpPr>
        <p:grpSpPr>
          <a:xfrm>
            <a:off x="2450581" y="1206970"/>
            <a:ext cx="4785244" cy="1715618"/>
            <a:chOff x="2450581" y="1206970"/>
            <a:chExt cx="4785244" cy="1715618"/>
          </a:xfrm>
        </p:grpSpPr>
        <p:cxnSp>
          <p:nvCxnSpPr>
            <p:cNvPr id="4" name="Egyenes összekötő nyíllal 3"/>
            <p:cNvCxnSpPr/>
            <p:nvPr/>
          </p:nvCxnSpPr>
          <p:spPr>
            <a:xfrm flipV="1">
              <a:off x="3059113" y="1843088"/>
              <a:ext cx="4176712" cy="107950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arrow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Szövegdoboz 4"/>
            <p:cNvSpPr txBox="1"/>
            <p:nvPr/>
          </p:nvSpPr>
          <p:spPr>
            <a:xfrm>
              <a:off x="2450581" y="1206970"/>
              <a:ext cx="12170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00B050"/>
                  </a:solidFill>
                </a:rPr>
                <a:t>Különbség: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173 Ft/ó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(+18%)</a:t>
              </a:r>
              <a:endParaRPr lang="hu-HU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Főállásból származó nettó órabér,</a:t>
            </a:r>
            <a:br>
              <a:rPr lang="hu-HU" dirty="0" smtClean="0"/>
            </a:br>
            <a:r>
              <a:rPr lang="hu-HU" dirty="0" smtClean="0"/>
              <a:t>csak </a:t>
            </a:r>
            <a:r>
              <a:rPr lang="hu-HU" sz="3600" dirty="0" smtClean="0"/>
              <a:t>2010-es végzettek </a:t>
            </a:r>
            <a:r>
              <a:rPr lang="hu-HU" sz="3100" dirty="0" smtClean="0"/>
              <a:t>(súlyozott mintán)</a:t>
            </a:r>
            <a:endParaRPr lang="en-GB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8353425" cy="596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Szövegdoboz 5"/>
          <p:cNvSpPr txBox="1">
            <a:spLocks noChangeArrowheads="1"/>
          </p:cNvSpPr>
          <p:nvPr/>
        </p:nvSpPr>
        <p:spPr bwMode="auto">
          <a:xfrm>
            <a:off x="1331913" y="30686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423;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855Ft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770Ft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17" name="Szövegdoboz 6"/>
          <p:cNvSpPr txBox="1">
            <a:spLocks noChangeArrowheads="1"/>
          </p:cNvSpPr>
          <p:nvPr/>
        </p:nvSpPr>
        <p:spPr bwMode="auto">
          <a:xfrm>
            <a:off x="2124075" y="21336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1327;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923Ft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625Ft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18" name="Szövegdoboz 7"/>
          <p:cNvSpPr txBox="1">
            <a:spLocks noChangeArrowheads="1"/>
          </p:cNvSpPr>
          <p:nvPr/>
        </p:nvSpPr>
        <p:spPr bwMode="auto">
          <a:xfrm>
            <a:off x="3132138" y="34290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160;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785Ft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5664Ft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19" name="Szövegdoboz 8"/>
          <p:cNvSpPr txBox="1">
            <a:spLocks noChangeArrowheads="1"/>
          </p:cNvSpPr>
          <p:nvPr/>
        </p:nvSpPr>
        <p:spPr bwMode="auto">
          <a:xfrm>
            <a:off x="3635375" y="18446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586;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986Ft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1127Ft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20" name="Szövegdoboz 9"/>
          <p:cNvSpPr txBox="1">
            <a:spLocks noChangeArrowheads="1"/>
          </p:cNvSpPr>
          <p:nvPr/>
        </p:nvSpPr>
        <p:spPr bwMode="auto">
          <a:xfrm>
            <a:off x="4787900" y="24209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180;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996Ft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711Ft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21" name="Szövegdoboz 10"/>
          <p:cNvSpPr txBox="1">
            <a:spLocks noChangeArrowheads="1"/>
          </p:cNvSpPr>
          <p:nvPr/>
        </p:nvSpPr>
        <p:spPr bwMode="auto">
          <a:xfrm>
            <a:off x="5292725" y="1341438"/>
            <a:ext cx="1150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1432;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1079Ft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830Ft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22" name="Szövegdoboz 11"/>
          <p:cNvSpPr txBox="1">
            <a:spLocks noChangeArrowheads="1"/>
          </p:cNvSpPr>
          <p:nvPr/>
        </p:nvSpPr>
        <p:spPr bwMode="auto">
          <a:xfrm>
            <a:off x="6443663" y="19891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70;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1058Ft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725Ft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323" name="Szövegdoboz 12"/>
          <p:cNvSpPr txBox="1">
            <a:spLocks noChangeArrowheads="1"/>
          </p:cNvSpPr>
          <p:nvPr/>
        </p:nvSpPr>
        <p:spPr bwMode="auto">
          <a:xfrm>
            <a:off x="7524750" y="1700213"/>
            <a:ext cx="1150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440;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1149Ft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778Ft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31913" y="2636838"/>
            <a:ext cx="863600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.=0,07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3348038" y="2636838"/>
            <a:ext cx="863600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.=0,03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5508625" y="22050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.=0,20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6804025" y="1412875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.=0,36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18" name="Egyenes összekötő 17"/>
          <p:cNvCxnSpPr/>
          <p:nvPr/>
        </p:nvCxnSpPr>
        <p:spPr>
          <a:xfrm>
            <a:off x="5364163" y="1844675"/>
            <a:ext cx="1223962" cy="12969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5364163" y="1989138"/>
            <a:ext cx="1223962" cy="1008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588125" y="1052513"/>
            <a:ext cx="1223963" cy="12969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6588125" y="1196975"/>
            <a:ext cx="1223963" cy="1008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Csoportba foglalás 5"/>
          <p:cNvGrpSpPr/>
          <p:nvPr/>
        </p:nvGrpSpPr>
        <p:grpSpPr>
          <a:xfrm>
            <a:off x="2700336" y="1228209"/>
            <a:ext cx="5037558" cy="1551504"/>
            <a:chOff x="2700336" y="1228209"/>
            <a:chExt cx="5037558" cy="1551504"/>
          </a:xfrm>
        </p:grpSpPr>
        <p:cxnSp>
          <p:nvCxnSpPr>
            <p:cNvPr id="4" name="Egyenes összekötő nyíllal 3"/>
            <p:cNvCxnSpPr/>
            <p:nvPr/>
          </p:nvCxnSpPr>
          <p:spPr>
            <a:xfrm flipV="1">
              <a:off x="3045125" y="1664494"/>
              <a:ext cx="4692769" cy="1115219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arrow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Szövegdoboz 4"/>
            <p:cNvSpPr txBox="1"/>
            <p:nvPr/>
          </p:nvSpPr>
          <p:spPr>
            <a:xfrm>
              <a:off x="2700336" y="1228209"/>
              <a:ext cx="12170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00B050"/>
                  </a:solidFill>
                </a:rPr>
                <a:t>Különbség: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226 Ft/ó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(+24,5%)</a:t>
              </a:r>
              <a:endParaRPr lang="hu-HU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22350"/>
            <a:ext cx="82804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Főállásból származó nettó órabér,</a:t>
            </a:r>
            <a:br>
              <a:rPr lang="hu-HU" dirty="0" smtClean="0"/>
            </a:br>
            <a:r>
              <a:rPr lang="hu-HU" dirty="0" smtClean="0"/>
              <a:t>csak </a:t>
            </a:r>
            <a:r>
              <a:rPr lang="hu-HU" sz="3600" dirty="0" smtClean="0"/>
              <a:t>2008-as végzettek </a:t>
            </a:r>
            <a:r>
              <a:rPr lang="hu-HU" sz="3100" dirty="0" smtClean="0"/>
              <a:t>(súlyozott mintán)</a:t>
            </a:r>
            <a:endParaRPr lang="en-GB" dirty="0"/>
          </a:p>
        </p:txBody>
      </p:sp>
      <p:sp>
        <p:nvSpPr>
          <p:cNvPr id="14340" name="Szövegdoboz 5"/>
          <p:cNvSpPr txBox="1">
            <a:spLocks noChangeArrowheads="1"/>
          </p:cNvSpPr>
          <p:nvPr/>
        </p:nvSpPr>
        <p:spPr bwMode="auto">
          <a:xfrm>
            <a:off x="1258888" y="16287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91;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1104Ft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1034Ft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1" name="Szövegdoboz 6"/>
          <p:cNvSpPr txBox="1">
            <a:spLocks noChangeArrowheads="1"/>
          </p:cNvSpPr>
          <p:nvPr/>
        </p:nvSpPr>
        <p:spPr bwMode="auto">
          <a:xfrm>
            <a:off x="2339975" y="17732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449;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1073Ft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744Ft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2" name="Szövegdoboz 7"/>
          <p:cNvSpPr txBox="1">
            <a:spLocks noChangeArrowheads="1"/>
          </p:cNvSpPr>
          <p:nvPr/>
        </p:nvSpPr>
        <p:spPr bwMode="auto">
          <a:xfrm>
            <a:off x="2987675" y="30686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312;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943Ft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759Ft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3" name="Szövegdoboz 8"/>
          <p:cNvSpPr txBox="1">
            <a:spLocks noChangeArrowheads="1"/>
          </p:cNvSpPr>
          <p:nvPr/>
        </p:nvSpPr>
        <p:spPr bwMode="auto">
          <a:xfrm>
            <a:off x="3563938" y="21336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2120;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1011Ft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921Ft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4" name="Szövegdoboz 9"/>
          <p:cNvSpPr txBox="1">
            <a:spLocks noChangeArrowheads="1"/>
          </p:cNvSpPr>
          <p:nvPr/>
        </p:nvSpPr>
        <p:spPr bwMode="auto">
          <a:xfrm>
            <a:off x="4932363" y="26368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166;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1040Ft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630Ft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5" name="Szövegdoboz 10"/>
          <p:cNvSpPr txBox="1">
            <a:spLocks noChangeArrowheads="1"/>
          </p:cNvSpPr>
          <p:nvPr/>
        </p:nvSpPr>
        <p:spPr bwMode="auto">
          <a:xfrm>
            <a:off x="5003800" y="11255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1748;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1246Ft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951Ft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6" name="Szövegdoboz 11"/>
          <p:cNvSpPr txBox="1">
            <a:spLocks noChangeArrowheads="1"/>
          </p:cNvSpPr>
          <p:nvPr/>
        </p:nvSpPr>
        <p:spPr bwMode="auto">
          <a:xfrm>
            <a:off x="7092950" y="1341438"/>
            <a:ext cx="1150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172;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1162Ft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878Ft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347" name="Szövegdoboz 12"/>
          <p:cNvSpPr txBox="1">
            <a:spLocks noChangeArrowheads="1"/>
          </p:cNvSpPr>
          <p:nvPr/>
        </p:nvSpPr>
        <p:spPr bwMode="auto">
          <a:xfrm>
            <a:off x="6948488" y="33575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13;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862Ft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334Ft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692275" y="24209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.=0,74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3779838" y="2924175"/>
            <a:ext cx="863600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.=0,21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4859338" y="1844675"/>
            <a:ext cx="8651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7308850" y="2492375"/>
            <a:ext cx="863600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.=0,22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18" name="Egyenes összekötő 17"/>
          <p:cNvCxnSpPr/>
          <p:nvPr/>
        </p:nvCxnSpPr>
        <p:spPr>
          <a:xfrm>
            <a:off x="7164388" y="2133600"/>
            <a:ext cx="1223962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7164388" y="2276475"/>
            <a:ext cx="1223962" cy="1008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3635375" y="2492375"/>
            <a:ext cx="1223963" cy="12969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3635375" y="2636838"/>
            <a:ext cx="1223963" cy="1008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1547813" y="2060575"/>
            <a:ext cx="1223962" cy="12969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1547813" y="2205038"/>
            <a:ext cx="1223962" cy="1008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Csoportba foglalás 5"/>
          <p:cNvGrpSpPr/>
          <p:nvPr/>
        </p:nvGrpSpPr>
        <p:grpSpPr>
          <a:xfrm>
            <a:off x="2916237" y="1104002"/>
            <a:ext cx="4608513" cy="1316936"/>
            <a:chOff x="2916237" y="1104002"/>
            <a:chExt cx="4608513" cy="1316936"/>
          </a:xfrm>
        </p:grpSpPr>
        <p:cxnSp>
          <p:nvCxnSpPr>
            <p:cNvPr id="3" name="Egyenes összekötő nyíllal 2"/>
            <p:cNvCxnSpPr/>
            <p:nvPr/>
          </p:nvCxnSpPr>
          <p:spPr>
            <a:xfrm flipV="1">
              <a:off x="2916237" y="1987550"/>
              <a:ext cx="4608513" cy="433388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arrow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Szövegdoboz 3"/>
            <p:cNvSpPr txBox="1"/>
            <p:nvPr/>
          </p:nvSpPr>
          <p:spPr>
            <a:xfrm>
              <a:off x="3329796" y="1104002"/>
              <a:ext cx="12170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00B050"/>
                  </a:solidFill>
                </a:rPr>
                <a:t>Különbség: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89 Ft/ó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(+8,3%)</a:t>
              </a:r>
              <a:endParaRPr lang="hu-HU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báránybőr hatás 2008, 2010-es minták közti különbségeinek lehetséges okai</a:t>
            </a:r>
            <a:endParaRPr lang="en-GB" dirty="0"/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r>
              <a:rPr lang="hu-HU" smtClean="0"/>
              <a:t>A munkaerőpiacon eltöltött idő eltünteti a papír információs hatását (munkaadói tanulás)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Exogén tényezők hatása, mintavételi hiba stb.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Frissdiplomások 2012</a:t>
            </a:r>
            <a:endParaRPr lang="en-GB" smtClean="0"/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Még nagyobb minta</a:t>
            </a:r>
          </a:p>
          <a:p>
            <a:pPr eaLnBrk="1" hangingPunct="1"/>
            <a:r>
              <a:rPr lang="hu-HU" smtClean="0"/>
              <a:t>2007-ben, 2009-ben és 2011-ben végzettek</a:t>
            </a:r>
          </a:p>
          <a:p>
            <a:pPr eaLnBrk="1" hangingPunct="1"/>
            <a:r>
              <a:rPr lang="hu-HU" smtClean="0"/>
              <a:t>Adatfelvétel 2011 első félév</a:t>
            </a:r>
          </a:p>
          <a:p>
            <a:pPr eaLnBrk="1" hangingPunct="1"/>
            <a:r>
              <a:rPr lang="hu-HU" smtClean="0"/>
              <a:t>A kérdések lényegében ugyanolyanok, mind a FD2011 kérdőívnél, de a havi munkaóra adatok nem kerültek pontosan megadásra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Okozott-e hátrányt a diploma hiánya?</a:t>
            </a:r>
            <a:br>
              <a:rPr lang="hu-HU" dirty="0" smtClean="0"/>
            </a:br>
            <a:r>
              <a:rPr lang="hu-HU" sz="3100" dirty="0" smtClean="0"/>
              <a:t>(Csak azoktól kérdezve, akik nem kapták meg azonnal)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25621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BSc</a:t>
            </a:r>
            <a:r>
              <a:rPr lang="hu-HU" dirty="0" smtClean="0"/>
              <a:t>/BA: 544 (25%) nem, 924 (43%) kismértékben, 559 (26%) nagymértékben, 135 (6%)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73%-ban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MSc</a:t>
            </a:r>
            <a:r>
              <a:rPr lang="hu-HU" dirty="0" smtClean="0"/>
              <a:t>/MS: 147(42%) nem, 135 (39%) kismértékben, 51 (15%) nagymértékben, 17 (5%)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56%-ban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főiskola: 380 (29%) nem, 590 (45%) kismértékben, 307 (23%) nagymértékben, 47 (4%)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70%-ban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Egyetem és osztatlan: 558 (33%) nem, 629 (37%) kismértékben, 319 (17%) nagymértékben, 205 (12%) nincs válasz;  </a:t>
            </a:r>
            <a:r>
              <a:rPr lang="hu-HU" dirty="0" smtClean="0">
                <a:solidFill>
                  <a:srgbClr val="FF0000"/>
                </a:solidFill>
              </a:rPr>
              <a:t>vagyis az érvényes válaszok 63%-ban legalább kismértékben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Nemek közt csak a főiskola esetében található eltérés 5%-on,  többi 10% felett</a:t>
            </a:r>
            <a:br>
              <a:rPr lang="hu-HU" dirty="0" smtClean="0"/>
            </a:br>
            <a:r>
              <a:rPr lang="hu-HU" dirty="0" smtClean="0"/>
              <a:t>(de ott is eltűnik, ha kétértékűvé alakítjuk a változót)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Ha azt nézzük, van-e különbség a „nincs hátrány”, és a „legalább kismértékben” arányában: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err="1" smtClean="0"/>
              <a:t>BSc</a:t>
            </a:r>
            <a:r>
              <a:rPr lang="hu-HU" dirty="0" smtClean="0"/>
              <a:t>/BA és főiskola közt van a BA/</a:t>
            </a:r>
            <a:r>
              <a:rPr lang="hu-HU" dirty="0" err="1" smtClean="0"/>
              <a:t>BSc</a:t>
            </a:r>
            <a:r>
              <a:rPr lang="hu-HU" dirty="0" smtClean="0"/>
              <a:t> kárára (</a:t>
            </a:r>
            <a:r>
              <a:rPr lang="hu-HU" dirty="0" err="1" smtClean="0"/>
              <a:t>szig</a:t>
            </a:r>
            <a:r>
              <a:rPr lang="hu-HU" dirty="0" smtClean="0"/>
              <a:t>. = 0,02)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err="1" smtClean="0"/>
              <a:t>MSc</a:t>
            </a:r>
            <a:r>
              <a:rPr lang="hu-HU" dirty="0" smtClean="0"/>
              <a:t>/MA és egyetem közt 10%-os </a:t>
            </a:r>
            <a:r>
              <a:rPr lang="hu-HU" dirty="0" err="1" smtClean="0"/>
              <a:t>szignifikancia</a:t>
            </a:r>
            <a:r>
              <a:rPr lang="hu-HU" dirty="0" smtClean="0"/>
              <a:t> mellett nincs (</a:t>
            </a:r>
            <a:r>
              <a:rPr lang="hu-HU" dirty="0" err="1" smtClean="0"/>
              <a:t>szig</a:t>
            </a:r>
            <a:r>
              <a:rPr lang="hu-HU" dirty="0" smtClean="0"/>
              <a:t>. &gt; 0,16)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dirty="0" smtClean="0"/>
              <a:t>A két szint (</a:t>
            </a:r>
            <a:r>
              <a:rPr lang="hu-HU" dirty="0" err="1" smtClean="0"/>
              <a:t>BSc</a:t>
            </a:r>
            <a:r>
              <a:rPr lang="hu-HU" dirty="0" smtClean="0"/>
              <a:t>/BA vs. </a:t>
            </a:r>
            <a:r>
              <a:rPr lang="hu-HU" dirty="0" err="1" smtClean="0"/>
              <a:t>MSc</a:t>
            </a:r>
            <a:r>
              <a:rPr lang="hu-HU" dirty="0" smtClean="0"/>
              <a:t>/MA, </a:t>
            </a:r>
            <a:r>
              <a:rPr lang="hu-HU" dirty="0" err="1" smtClean="0"/>
              <a:t>főisk</a:t>
            </a:r>
            <a:r>
              <a:rPr lang="hu-HU" dirty="0" smtClean="0"/>
              <a:t>. vs. Egyetem, ezek összevonva) közt egyértelműen van (</a:t>
            </a:r>
            <a:r>
              <a:rPr lang="hu-HU" dirty="0" err="1" smtClean="0"/>
              <a:t>szig</a:t>
            </a:r>
            <a:r>
              <a:rPr lang="hu-HU" dirty="0" smtClean="0"/>
              <a:t>. &lt; 0,01)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(súlyozatlan mintán számolva)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nyíllal 4"/>
          <p:cNvCxnSpPr/>
          <p:nvPr/>
        </p:nvCxnSpPr>
        <p:spPr>
          <a:xfrm>
            <a:off x="683568" y="5373216"/>
            <a:ext cx="77048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V="1">
            <a:off x="683568" y="908720"/>
            <a:ext cx="0" cy="57606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683568" y="2060848"/>
            <a:ext cx="7560840" cy="237626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Csoportba foglalás 46"/>
          <p:cNvGrpSpPr/>
          <p:nvPr/>
        </p:nvGrpSpPr>
        <p:grpSpPr>
          <a:xfrm>
            <a:off x="683568" y="1124744"/>
            <a:ext cx="7560840" cy="4896544"/>
            <a:chOff x="683568" y="1124744"/>
            <a:chExt cx="7560840" cy="4896544"/>
          </a:xfrm>
        </p:grpSpPr>
        <p:cxnSp>
          <p:nvCxnSpPr>
            <p:cNvPr id="11" name="Egyenes összekötő 10"/>
            <p:cNvCxnSpPr/>
            <p:nvPr/>
          </p:nvCxnSpPr>
          <p:spPr>
            <a:xfrm>
              <a:off x="683568" y="6021288"/>
              <a:ext cx="1080120" cy="0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flipV="1">
              <a:off x="1763688" y="4221088"/>
              <a:ext cx="0" cy="1800200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 flipV="1">
              <a:off x="1763688" y="1124744"/>
              <a:ext cx="6480720" cy="309634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Csoportba foglalás 47"/>
          <p:cNvGrpSpPr/>
          <p:nvPr/>
        </p:nvGrpSpPr>
        <p:grpSpPr>
          <a:xfrm>
            <a:off x="1763688" y="332656"/>
            <a:ext cx="6552728" cy="5904656"/>
            <a:chOff x="1763688" y="332656"/>
            <a:chExt cx="6552728" cy="5904656"/>
          </a:xfrm>
        </p:grpSpPr>
        <p:cxnSp>
          <p:nvCxnSpPr>
            <p:cNvPr id="20" name="Egyenes összekötő 19"/>
            <p:cNvCxnSpPr/>
            <p:nvPr/>
          </p:nvCxnSpPr>
          <p:spPr>
            <a:xfrm flipV="1">
              <a:off x="2771800" y="3933056"/>
              <a:ext cx="0" cy="2304256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>
            <a:xfrm flipV="1">
              <a:off x="2771800" y="332656"/>
              <a:ext cx="5544616" cy="360040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1763688" y="6237312"/>
              <a:ext cx="1008112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45"/>
            <p:cNvCxnSpPr/>
            <p:nvPr/>
          </p:nvCxnSpPr>
          <p:spPr>
            <a:xfrm flipV="1">
              <a:off x="1763688" y="6021288"/>
              <a:ext cx="0" cy="21602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Szövegdoboz 48"/>
          <p:cNvSpPr txBox="1"/>
          <p:nvPr/>
        </p:nvSpPr>
        <p:spPr>
          <a:xfrm>
            <a:off x="0" y="1268760"/>
            <a:ext cx="564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i="1" dirty="0" err="1" smtClean="0"/>
              <a:t>Ktg</a:t>
            </a:r>
            <a:r>
              <a:rPr lang="hu-HU" b="1" i="1" dirty="0" smtClean="0"/>
              <a:t>,</a:t>
            </a:r>
            <a:br>
              <a:rPr lang="hu-HU" b="1" i="1" dirty="0" smtClean="0"/>
            </a:br>
            <a:r>
              <a:rPr lang="hu-HU" b="1" i="1" dirty="0" smtClean="0"/>
              <a:t>bér</a:t>
            </a:r>
            <a:endParaRPr lang="en-GB" b="1" i="1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7668344" y="5517232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i="1" dirty="0" smtClean="0"/>
              <a:t>idő</a:t>
            </a:r>
            <a:endParaRPr lang="en-GB" b="1" i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683568" y="5373216"/>
            <a:ext cx="219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/>
              <a:t>Explicit kiadások,</a:t>
            </a:r>
            <a:br>
              <a:rPr lang="hu-HU" u="sng" dirty="0" smtClean="0"/>
            </a:br>
            <a:r>
              <a:rPr lang="hu-HU" u="sng" dirty="0" smtClean="0"/>
              <a:t>kényelmetlenségek</a:t>
            </a:r>
            <a:endParaRPr lang="en-GB" u="sng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971600" y="4509120"/>
            <a:ext cx="158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/>
              <a:t>Elmaradt keresetek</a:t>
            </a:r>
            <a:endParaRPr lang="en-GB" u="sng" dirty="0"/>
          </a:p>
        </p:txBody>
      </p:sp>
      <p:cxnSp>
        <p:nvCxnSpPr>
          <p:cNvPr id="55" name="Egyenes összekötő nyíllal 54"/>
          <p:cNvCxnSpPr/>
          <p:nvPr/>
        </p:nvCxnSpPr>
        <p:spPr>
          <a:xfrm flipV="1">
            <a:off x="7236296" y="1628800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 flipV="1">
            <a:off x="7236296" y="1052736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7236296" y="1052736"/>
            <a:ext cx="0" cy="4320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/>
          <p:nvPr/>
        </p:nvSpPr>
        <p:spPr>
          <a:xfrm>
            <a:off x="7308304" y="1772816"/>
            <a:ext cx="135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bérprémium</a:t>
            </a:r>
            <a:endParaRPr lang="en-GB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5796136" y="1196752"/>
            <a:ext cx="135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bérprémium</a:t>
            </a:r>
            <a:endParaRPr lang="en-GB" dirty="0"/>
          </a:p>
        </p:txBody>
      </p:sp>
      <p:sp>
        <p:nvSpPr>
          <p:cNvPr id="64" name="Cím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bérprémium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61" grpId="0"/>
      <p:bldP spid="6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Főállásból származó becsült nettó órabér,</a:t>
            </a:r>
            <a:br>
              <a:rPr lang="hu-HU" sz="4000" smtClean="0"/>
            </a:br>
            <a:r>
              <a:rPr lang="hu-HU" sz="3200" smtClean="0"/>
              <a:t>összevont minta </a:t>
            </a:r>
            <a:r>
              <a:rPr lang="hu-HU" sz="2800" smtClean="0"/>
              <a:t>(súlyozott mintán)</a:t>
            </a:r>
            <a:endParaRPr lang="en-GB" sz="400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914400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zis 4"/>
          <p:cNvSpPr/>
          <p:nvPr/>
        </p:nvSpPr>
        <p:spPr>
          <a:xfrm>
            <a:off x="1476375" y="2060575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8437" name="Szövegdoboz 5"/>
          <p:cNvSpPr txBox="1">
            <a:spLocks noChangeArrowheads="1"/>
          </p:cNvSpPr>
          <p:nvPr/>
        </p:nvSpPr>
        <p:spPr bwMode="auto">
          <a:xfrm>
            <a:off x="1403350" y="30686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643;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822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523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38" name="Szövegdoboz 6"/>
          <p:cNvSpPr txBox="1">
            <a:spLocks noChangeArrowheads="1"/>
          </p:cNvSpPr>
          <p:nvPr/>
        </p:nvSpPr>
        <p:spPr bwMode="auto">
          <a:xfrm>
            <a:off x="1979613" y="24209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2951;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987Ft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690Ft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39" name="Szövegdoboz 7"/>
          <p:cNvSpPr txBox="1">
            <a:spLocks noChangeArrowheads="1"/>
          </p:cNvSpPr>
          <p:nvPr/>
        </p:nvSpPr>
        <p:spPr bwMode="auto">
          <a:xfrm>
            <a:off x="3276600" y="33575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602;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933Ft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678Ft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40" name="Szövegdoboz 8"/>
          <p:cNvSpPr txBox="1">
            <a:spLocks noChangeArrowheads="1"/>
          </p:cNvSpPr>
          <p:nvPr/>
        </p:nvSpPr>
        <p:spPr bwMode="auto">
          <a:xfrm>
            <a:off x="3779838" y="18446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3846;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1087Ft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707Ft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41" name="Szövegdoboz 9"/>
          <p:cNvSpPr txBox="1">
            <a:spLocks noChangeArrowheads="1"/>
          </p:cNvSpPr>
          <p:nvPr/>
        </p:nvSpPr>
        <p:spPr bwMode="auto">
          <a:xfrm>
            <a:off x="4932363" y="27813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319;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1047Ft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743Ft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42" name="Szövegdoboz 10"/>
          <p:cNvSpPr txBox="1">
            <a:spLocks noChangeArrowheads="1"/>
          </p:cNvSpPr>
          <p:nvPr/>
        </p:nvSpPr>
        <p:spPr bwMode="auto">
          <a:xfrm>
            <a:off x="5292725" y="126841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4037;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1261Ft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977Ft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43" name="Szövegdoboz 11"/>
          <p:cNvSpPr txBox="1">
            <a:spLocks noChangeArrowheads="1"/>
          </p:cNvSpPr>
          <p:nvPr/>
        </p:nvSpPr>
        <p:spPr bwMode="auto">
          <a:xfrm>
            <a:off x="7380288" y="34290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102;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884Ft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367Ft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8444" name="Szövegdoboz 12"/>
          <p:cNvSpPr txBox="1">
            <a:spLocks noChangeArrowheads="1"/>
          </p:cNvSpPr>
          <p:nvPr/>
        </p:nvSpPr>
        <p:spPr bwMode="auto">
          <a:xfrm>
            <a:off x="7740650" y="15573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960;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1142Ft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768Ft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3563938" y="2565400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5219700" y="1916113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7812088" y="26368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458528" y="1269782"/>
            <a:ext cx="5641676" cy="1689078"/>
            <a:chOff x="2458528" y="1269782"/>
            <a:chExt cx="5641676" cy="1689078"/>
          </a:xfrm>
        </p:grpSpPr>
        <p:cxnSp>
          <p:nvCxnSpPr>
            <p:cNvPr id="3" name="Egyenes összekötő nyíllal 2"/>
            <p:cNvCxnSpPr/>
            <p:nvPr/>
          </p:nvCxnSpPr>
          <p:spPr>
            <a:xfrm flipV="1">
              <a:off x="3132138" y="2203450"/>
              <a:ext cx="4968066" cy="75541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arrow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Szövegdoboz 3"/>
            <p:cNvSpPr txBox="1"/>
            <p:nvPr/>
          </p:nvSpPr>
          <p:spPr>
            <a:xfrm>
              <a:off x="2458528" y="1269782"/>
              <a:ext cx="12170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00B050"/>
                  </a:solidFill>
                </a:rPr>
                <a:t>Különbség:</a:t>
              </a:r>
            </a:p>
            <a:p>
              <a:r>
                <a:rPr lang="hu-HU" dirty="0" smtClean="0">
                  <a:solidFill>
                    <a:srgbClr val="00B050"/>
                  </a:solidFill>
                </a:rPr>
                <a:t>155 Ft/ó</a:t>
              </a:r>
              <a:br>
                <a:rPr lang="hu-HU" dirty="0" smtClean="0">
                  <a:solidFill>
                    <a:srgbClr val="00B050"/>
                  </a:solidFill>
                </a:rPr>
              </a:br>
              <a:r>
                <a:rPr lang="hu-HU" dirty="0" smtClean="0">
                  <a:solidFill>
                    <a:srgbClr val="00B050"/>
                  </a:solidFill>
                </a:rPr>
                <a:t>(+15,7%)</a:t>
              </a:r>
              <a:endParaRPr lang="hu-HU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4000" dirty="0" smtClean="0"/>
              <a:t>Főállásból származó becsült nettó órabér,</a:t>
            </a:r>
            <a:br>
              <a:rPr lang="hu-HU" sz="4000" dirty="0" smtClean="0"/>
            </a:br>
            <a:r>
              <a:rPr lang="hu-HU" sz="3200" dirty="0" smtClean="0"/>
              <a:t>2011-ben végzettek </a:t>
            </a:r>
            <a:r>
              <a:rPr lang="hu-HU" sz="2800" dirty="0" smtClean="0"/>
              <a:t>(súlyozott mintán)</a:t>
            </a:r>
            <a:endParaRPr lang="en-GB" sz="4000" dirty="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591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Szövegdoboz 4"/>
          <p:cNvSpPr txBox="1">
            <a:spLocks noChangeArrowheads="1"/>
          </p:cNvSpPr>
          <p:nvPr/>
        </p:nvSpPr>
        <p:spPr bwMode="auto">
          <a:xfrm>
            <a:off x="1403350" y="30686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396;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805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489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1" name="Szövegdoboz 5"/>
          <p:cNvSpPr txBox="1">
            <a:spLocks noChangeArrowheads="1"/>
          </p:cNvSpPr>
          <p:nvPr/>
        </p:nvSpPr>
        <p:spPr bwMode="auto">
          <a:xfrm>
            <a:off x="4859338" y="33575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178;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863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525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2" name="Szövegdoboz 6"/>
          <p:cNvSpPr txBox="1">
            <a:spLocks noChangeArrowheads="1"/>
          </p:cNvSpPr>
          <p:nvPr/>
        </p:nvSpPr>
        <p:spPr bwMode="auto">
          <a:xfrm>
            <a:off x="3348038" y="25654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71;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806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590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3" name="Szövegdoboz 7"/>
          <p:cNvSpPr txBox="1">
            <a:spLocks noChangeArrowheads="1"/>
          </p:cNvSpPr>
          <p:nvPr/>
        </p:nvSpPr>
        <p:spPr bwMode="auto">
          <a:xfrm>
            <a:off x="2124075" y="20605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1396;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974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645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4" name="Szövegdoboz 8"/>
          <p:cNvSpPr txBox="1">
            <a:spLocks noChangeArrowheads="1"/>
          </p:cNvSpPr>
          <p:nvPr/>
        </p:nvSpPr>
        <p:spPr bwMode="auto">
          <a:xfrm>
            <a:off x="4643438" y="22050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81;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953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504Ft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5" name="Szövegdoboz 9"/>
          <p:cNvSpPr txBox="1">
            <a:spLocks noChangeArrowheads="1"/>
          </p:cNvSpPr>
          <p:nvPr/>
        </p:nvSpPr>
        <p:spPr bwMode="auto">
          <a:xfrm>
            <a:off x="5867400" y="14128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755;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1075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762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6" name="Szövegdoboz 10"/>
          <p:cNvSpPr txBox="1">
            <a:spLocks noChangeArrowheads="1"/>
          </p:cNvSpPr>
          <p:nvPr/>
        </p:nvSpPr>
        <p:spPr bwMode="auto">
          <a:xfrm>
            <a:off x="6804025" y="32845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75;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894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340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467" name="Szövegdoboz 11"/>
          <p:cNvSpPr txBox="1">
            <a:spLocks noChangeArrowheads="1"/>
          </p:cNvSpPr>
          <p:nvPr/>
        </p:nvSpPr>
        <p:spPr bwMode="auto">
          <a:xfrm>
            <a:off x="7991475" y="17732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686;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1163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774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7812088" y="26368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5219700" y="1916113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.=0,16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3779838" y="3141663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.=0,46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1979613" y="2708275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5148263" y="1557338"/>
            <a:ext cx="1223962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5148263" y="1700213"/>
            <a:ext cx="1223962" cy="1008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3635375" y="2781300"/>
            <a:ext cx="1223963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3635375" y="2924175"/>
            <a:ext cx="1223963" cy="1008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3209026" y="1557338"/>
            <a:ext cx="4891178" cy="1150938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555875" y="1147570"/>
            <a:ext cx="1217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Különbség: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189 Ft/ó</a:t>
            </a:r>
            <a:br>
              <a:rPr lang="hu-HU" dirty="0" smtClean="0">
                <a:solidFill>
                  <a:srgbClr val="00B050"/>
                </a:solidFill>
              </a:rPr>
            </a:br>
            <a:r>
              <a:rPr lang="hu-HU" dirty="0" smtClean="0">
                <a:solidFill>
                  <a:srgbClr val="00B050"/>
                </a:solidFill>
              </a:rPr>
              <a:t>(+19,4%)</a:t>
            </a:r>
            <a:endParaRPr 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591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4000" dirty="0" smtClean="0"/>
              <a:t>Főállásból származó becsült nettó órabér,</a:t>
            </a:r>
            <a:br>
              <a:rPr lang="hu-HU" sz="4000" dirty="0" smtClean="0"/>
            </a:br>
            <a:r>
              <a:rPr lang="hu-HU" sz="3200" dirty="0" smtClean="0"/>
              <a:t>2009-ben végzettek </a:t>
            </a:r>
            <a:r>
              <a:rPr lang="hu-HU" sz="2800" dirty="0" smtClean="0"/>
              <a:t>(súlyozott mintán)</a:t>
            </a:r>
            <a:endParaRPr lang="en-GB" sz="4000" dirty="0" smtClean="0"/>
          </a:p>
        </p:txBody>
      </p:sp>
      <p:sp>
        <p:nvSpPr>
          <p:cNvPr id="20484" name="Szövegdoboz 4"/>
          <p:cNvSpPr txBox="1">
            <a:spLocks noChangeArrowheads="1"/>
          </p:cNvSpPr>
          <p:nvPr/>
        </p:nvSpPr>
        <p:spPr bwMode="auto">
          <a:xfrm>
            <a:off x="1403350" y="30686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223;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807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494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85" name="Szövegdoboz 5"/>
          <p:cNvSpPr txBox="1">
            <a:spLocks noChangeArrowheads="1"/>
          </p:cNvSpPr>
          <p:nvPr/>
        </p:nvSpPr>
        <p:spPr bwMode="auto">
          <a:xfrm>
            <a:off x="2051050" y="19891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887;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1049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793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86" name="Szövegdoboz 6"/>
          <p:cNvSpPr txBox="1">
            <a:spLocks noChangeArrowheads="1"/>
          </p:cNvSpPr>
          <p:nvPr/>
        </p:nvSpPr>
        <p:spPr bwMode="auto">
          <a:xfrm>
            <a:off x="3203575" y="30686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271;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9045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695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87" name="Szövegdoboz 7"/>
          <p:cNvSpPr txBox="1">
            <a:spLocks noChangeArrowheads="1"/>
          </p:cNvSpPr>
          <p:nvPr/>
        </p:nvSpPr>
        <p:spPr bwMode="auto">
          <a:xfrm>
            <a:off x="3851275" y="20605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1435;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1034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672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88" name="Szövegdoboz 8"/>
          <p:cNvSpPr txBox="1">
            <a:spLocks noChangeArrowheads="1"/>
          </p:cNvSpPr>
          <p:nvPr/>
        </p:nvSpPr>
        <p:spPr bwMode="auto">
          <a:xfrm>
            <a:off x="5148263" y="24923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167;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1069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739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89" name="Szövegdoboz 9"/>
          <p:cNvSpPr txBox="1">
            <a:spLocks noChangeArrowheads="1"/>
          </p:cNvSpPr>
          <p:nvPr/>
        </p:nvSpPr>
        <p:spPr bwMode="auto">
          <a:xfrm>
            <a:off x="5364163" y="1125538"/>
            <a:ext cx="115252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1539;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1250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1004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90" name="Szövegdoboz 10"/>
          <p:cNvSpPr txBox="1">
            <a:spLocks noChangeArrowheads="1"/>
          </p:cNvSpPr>
          <p:nvPr/>
        </p:nvSpPr>
        <p:spPr bwMode="auto">
          <a:xfrm>
            <a:off x="6300788" y="33575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808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416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0491" name="Szövegdoboz 11"/>
          <p:cNvSpPr txBox="1">
            <a:spLocks noChangeArrowheads="1"/>
          </p:cNvSpPr>
          <p:nvPr/>
        </p:nvSpPr>
        <p:spPr bwMode="auto">
          <a:xfrm>
            <a:off x="7596188" y="191611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151;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1039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620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979613" y="2708275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140200" y="2781300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.=0,05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5219700" y="17732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.=0,02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7812088" y="30686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.=0,10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7596188" y="2636838"/>
            <a:ext cx="1223962" cy="12954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7596188" y="2779713"/>
            <a:ext cx="1223962" cy="100806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3203575" y="2562225"/>
            <a:ext cx="4896629" cy="73025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2634211" y="1125538"/>
            <a:ext cx="1217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Különbség: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-10 Ft/ó</a:t>
            </a:r>
            <a:br>
              <a:rPr lang="hu-HU" dirty="0" smtClean="0">
                <a:solidFill>
                  <a:srgbClr val="00B050"/>
                </a:solidFill>
              </a:rPr>
            </a:br>
            <a:r>
              <a:rPr lang="hu-HU" dirty="0" smtClean="0">
                <a:solidFill>
                  <a:srgbClr val="00B050"/>
                </a:solidFill>
              </a:rPr>
              <a:t>(-0,0%)</a:t>
            </a:r>
            <a:endParaRPr 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31875"/>
            <a:ext cx="9144000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Főállásból származó becsült nettó órabér,</a:t>
            </a:r>
            <a:br>
              <a:rPr lang="hu-HU" sz="4000" smtClean="0"/>
            </a:br>
            <a:r>
              <a:rPr lang="hu-HU" sz="3200" smtClean="0"/>
              <a:t>2007-ben végzettek </a:t>
            </a:r>
            <a:r>
              <a:rPr lang="hu-HU" sz="2800" smtClean="0"/>
              <a:t>(súlyozott mintán)</a:t>
            </a:r>
            <a:endParaRPr lang="en-GB" sz="4000" smtClean="0"/>
          </a:p>
        </p:txBody>
      </p:sp>
      <p:sp>
        <p:nvSpPr>
          <p:cNvPr id="21508" name="Tartalom helye 2"/>
          <p:cNvSpPr>
            <a:spLocks noGrp="1"/>
          </p:cNvSpPr>
          <p:nvPr>
            <p:ph idx="1"/>
          </p:nvPr>
        </p:nvSpPr>
        <p:spPr>
          <a:xfrm>
            <a:off x="0" y="6092825"/>
            <a:ext cx="9144000" cy="765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u-HU" dirty="0" smtClean="0"/>
              <a:t>Ez a sokaság volt vizsgálva a FD2010-ben is!</a:t>
            </a:r>
            <a:endParaRPr lang="en-GB" dirty="0" smtClean="0"/>
          </a:p>
        </p:txBody>
      </p:sp>
      <p:sp>
        <p:nvSpPr>
          <p:cNvPr id="21509" name="Szövegdoboz 5"/>
          <p:cNvSpPr txBox="1">
            <a:spLocks noChangeArrowheads="1"/>
          </p:cNvSpPr>
          <p:nvPr/>
        </p:nvSpPr>
        <p:spPr bwMode="auto">
          <a:xfrm>
            <a:off x="1403350" y="16287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24;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1243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987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0" name="Szövegdoboz 6"/>
          <p:cNvSpPr txBox="1">
            <a:spLocks noChangeArrowheads="1"/>
          </p:cNvSpPr>
          <p:nvPr/>
        </p:nvSpPr>
        <p:spPr bwMode="auto">
          <a:xfrm>
            <a:off x="2195513" y="27813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224;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1114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716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1" name="Szövegdoboz 7"/>
          <p:cNvSpPr txBox="1">
            <a:spLocks noChangeArrowheads="1"/>
          </p:cNvSpPr>
          <p:nvPr/>
        </p:nvSpPr>
        <p:spPr bwMode="auto">
          <a:xfrm>
            <a:off x="4140200" y="32845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260;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956Ft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682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2" name="Szövegdoboz 8"/>
          <p:cNvSpPr txBox="1">
            <a:spLocks noChangeArrowheads="1"/>
          </p:cNvSpPr>
          <p:nvPr/>
        </p:nvSpPr>
        <p:spPr bwMode="auto">
          <a:xfrm>
            <a:off x="4067175" y="21336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2147;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1130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728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3" name="Szövegdoboz 9"/>
          <p:cNvSpPr txBox="1">
            <a:spLocks noChangeArrowheads="1"/>
          </p:cNvSpPr>
          <p:nvPr/>
        </p:nvSpPr>
        <p:spPr bwMode="auto">
          <a:xfrm>
            <a:off x="5435600" y="292417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71;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1103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955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4" name="Szövegdoboz 10"/>
          <p:cNvSpPr txBox="1">
            <a:spLocks noChangeArrowheads="1"/>
          </p:cNvSpPr>
          <p:nvPr/>
        </p:nvSpPr>
        <p:spPr bwMode="auto">
          <a:xfrm>
            <a:off x="5435600" y="105251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1505;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1402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1034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5" name="Szövegdoboz 11"/>
          <p:cNvSpPr txBox="1">
            <a:spLocks noChangeArrowheads="1"/>
          </p:cNvSpPr>
          <p:nvPr/>
        </p:nvSpPr>
        <p:spPr bwMode="auto">
          <a:xfrm>
            <a:off x="7019925" y="321310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6;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1040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515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21516" name="Szövegdoboz 12"/>
          <p:cNvSpPr txBox="1">
            <a:spLocks noChangeArrowheads="1"/>
          </p:cNvSpPr>
          <p:nvPr/>
        </p:nvSpPr>
        <p:spPr bwMode="auto">
          <a:xfrm>
            <a:off x="7596188" y="1125538"/>
            <a:ext cx="115252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Calibri" pitchFamily="34" charset="0"/>
              </a:rPr>
              <a:t>N= 60;</a:t>
            </a:r>
          </a:p>
          <a:p>
            <a:r>
              <a:rPr lang="hu-HU" sz="1200">
                <a:latin typeface="Calibri" pitchFamily="34" charset="0"/>
              </a:rPr>
              <a:t>Átlag= </a:t>
            </a:r>
            <a:r>
              <a:rPr lang="hu-HU" sz="1200" b="1">
                <a:latin typeface="Calibri" pitchFamily="34" charset="0"/>
              </a:rPr>
              <a:t>1380 Ft</a:t>
            </a:r>
            <a:r>
              <a:rPr lang="hu-HU" sz="1200">
                <a:latin typeface="Calibri" pitchFamily="34" charset="0"/>
              </a:rPr>
              <a:t>;</a:t>
            </a:r>
          </a:p>
          <a:p>
            <a:r>
              <a:rPr lang="hu-HU" sz="1200">
                <a:latin typeface="Calibri" pitchFamily="34" charset="0"/>
              </a:rPr>
              <a:t>Szórás= 1160 Ft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7740650" y="2349500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.=0,49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5292725" y="1916113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.=0,02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708400" y="2781300"/>
            <a:ext cx="8636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.=0,00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1547813" y="2420938"/>
            <a:ext cx="863600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solidFill>
                  <a:schemeClr val="tx2"/>
                </a:solidFill>
              </a:rPr>
              <a:t>Szig</a:t>
            </a:r>
            <a:r>
              <a:rPr lang="hu-HU" sz="1400" dirty="0">
                <a:solidFill>
                  <a:schemeClr val="tx2"/>
                </a:solidFill>
              </a:rPr>
              <a:t>.=0,42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18" name="Egyenes összekötő 17"/>
          <p:cNvCxnSpPr/>
          <p:nvPr/>
        </p:nvCxnSpPr>
        <p:spPr>
          <a:xfrm>
            <a:off x="7524750" y="1989138"/>
            <a:ext cx="1223963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7524750" y="2132013"/>
            <a:ext cx="1223963" cy="1008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1403350" y="2060575"/>
            <a:ext cx="1223963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1403350" y="2203450"/>
            <a:ext cx="1223963" cy="1008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endCxn id="21516" idx="2"/>
          </p:cNvCxnSpPr>
          <p:nvPr/>
        </p:nvCxnSpPr>
        <p:spPr>
          <a:xfrm flipV="1">
            <a:off x="3132138" y="1770063"/>
            <a:ext cx="5040313" cy="1082675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2505105" y="1127237"/>
            <a:ext cx="1217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Különbség: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266 Ft/ó</a:t>
            </a:r>
            <a:br>
              <a:rPr lang="hu-HU" dirty="0" smtClean="0">
                <a:solidFill>
                  <a:srgbClr val="00B050"/>
                </a:solidFill>
              </a:rPr>
            </a:br>
            <a:r>
              <a:rPr lang="hu-HU" dirty="0" smtClean="0">
                <a:solidFill>
                  <a:srgbClr val="00B050"/>
                </a:solidFill>
              </a:rPr>
              <a:t>(+23,9%)</a:t>
            </a:r>
            <a:endParaRPr 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2011-ben végzett mester hallgatók és 2009-ben végzett alapképzéses hallgatók összehasonlítása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1581149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Alapja: az alapképzésesek már 2 éve szakmai tapasztalatot gyűjtöttek, mialatt a mesteresek tanultak</a:t>
            </a:r>
          </a:p>
          <a:p>
            <a:r>
              <a:rPr lang="hu-HU" dirty="0" smtClean="0"/>
              <a:t>Kétmintás </a:t>
            </a:r>
            <a:r>
              <a:rPr lang="hu-HU" i="1" dirty="0" smtClean="0"/>
              <a:t>t</a:t>
            </a:r>
            <a:r>
              <a:rPr lang="hu-HU" dirty="0" smtClean="0"/>
              <a:t>-teszt: különbség: +77Ft, </a:t>
            </a:r>
            <a:r>
              <a:rPr lang="hu-HU" i="1" dirty="0" smtClean="0"/>
              <a:t>t</a:t>
            </a:r>
            <a:r>
              <a:rPr lang="hu-HU" dirty="0" smtClean="0"/>
              <a:t> = -2,18, </a:t>
            </a:r>
            <a:r>
              <a:rPr lang="hu-HU" dirty="0" err="1" smtClean="0"/>
              <a:t>szig</a:t>
            </a:r>
            <a:r>
              <a:rPr lang="hu-HU" dirty="0" smtClean="0"/>
              <a:t>. 0,03.</a:t>
            </a:r>
          </a:p>
          <a:p>
            <a:r>
              <a:rPr lang="hu-HU" dirty="0" smtClean="0"/>
              <a:t>Ez azt jelenti, hogy statikusan számolva kb. </a:t>
            </a:r>
            <a:r>
              <a:rPr lang="hu-HU" b="1" dirty="0" smtClean="0"/>
              <a:t>5 év </a:t>
            </a:r>
            <a:r>
              <a:rPr lang="hu-HU" dirty="0" smtClean="0"/>
              <a:t>alatt megtérül.</a:t>
            </a:r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65508"/>
              </p:ext>
            </p:extLst>
          </p:nvPr>
        </p:nvGraphicFramePr>
        <p:xfrm>
          <a:off x="704850" y="4065999"/>
          <a:ext cx="7800974" cy="2108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0916"/>
                <a:gridCol w="2170916"/>
                <a:gridCol w="904176"/>
                <a:gridCol w="1277483"/>
                <a:gridCol w="1277483"/>
              </a:tblGrid>
              <a:tr h="316090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Átlagok összehasonlítása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36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effectLst/>
                        </a:rPr>
                        <a:t> </a:t>
                      </a:r>
                      <a:endParaRPr lang="hu-H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b="1" u="sng" dirty="0" smtClean="0">
                          <a:effectLst/>
                        </a:rPr>
                        <a:t>csoport</a:t>
                      </a:r>
                      <a:endParaRPr lang="hu-HU" sz="2000" b="1" u="sng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b="1" u="sng" dirty="0">
                          <a:effectLst/>
                        </a:rPr>
                        <a:t>N</a:t>
                      </a:r>
                      <a:endParaRPr lang="hu-HU" sz="2000" b="1" u="sng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b="1" u="sng" dirty="0" smtClean="0">
                          <a:effectLst/>
                        </a:rPr>
                        <a:t>átlag</a:t>
                      </a:r>
                      <a:endParaRPr lang="hu-HU" sz="2000" b="1" u="sng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b="1" u="sng" dirty="0" smtClean="0">
                          <a:effectLst/>
                        </a:rPr>
                        <a:t>szórás</a:t>
                      </a:r>
                      <a:endParaRPr lang="hu-HU" sz="2000" b="1" u="sng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56176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havi </a:t>
                      </a:r>
                      <a:r>
                        <a:rPr lang="hu-HU" sz="1800" dirty="0" smtClean="0">
                          <a:effectLst/>
                        </a:rPr>
                        <a:t>munkadíj </a:t>
                      </a:r>
                      <a:r>
                        <a:rPr lang="hu-HU" sz="1800" dirty="0">
                          <a:effectLst/>
                        </a:rPr>
                        <a:t>FD2011 alapján kategóriánként becsült </a:t>
                      </a:r>
                      <a:r>
                        <a:rPr lang="hu-HU" sz="1800" dirty="0" smtClean="0">
                          <a:effectLst/>
                        </a:rPr>
                        <a:t>átlagai (</a:t>
                      </a:r>
                      <a:r>
                        <a:rPr lang="hu-HU" sz="1800" dirty="0" err="1" smtClean="0">
                          <a:effectLst/>
                        </a:rPr>
                        <a:t>eFt</a:t>
                      </a:r>
                      <a:r>
                        <a:rPr lang="hu-HU" sz="1800" dirty="0" smtClean="0">
                          <a:effectLst/>
                        </a:rPr>
                        <a:t>)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2009-ben végzett </a:t>
                      </a:r>
                      <a:r>
                        <a:rPr lang="hu-HU" sz="1800" dirty="0" err="1">
                          <a:effectLst/>
                        </a:rPr>
                        <a:t>bachelor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1590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1.056,2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0,84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80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2011-ben végzett master</a:t>
                      </a:r>
                      <a:endParaRPr lang="hu-H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775</a:t>
                      </a:r>
                      <a:endParaRPr lang="hu-HU" sz="2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1.133,3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0,74</a:t>
                      </a:r>
                      <a:endParaRPr lang="hu-HU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Ellipszis 4"/>
          <p:cNvSpPr/>
          <p:nvPr/>
        </p:nvSpPr>
        <p:spPr>
          <a:xfrm>
            <a:off x="6229350" y="3124200"/>
            <a:ext cx="942975" cy="6286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49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Összefoglalás, tanulságok</a:t>
            </a:r>
            <a:endParaRPr lang="en-GB" smtClean="0"/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468313" y="1341438"/>
            <a:ext cx="8675687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smtClean="0"/>
              <a:t>A báránybőr hatás jelen van mindegyik mintában</a:t>
            </a:r>
          </a:p>
          <a:p>
            <a:pPr eaLnBrk="1" hangingPunct="1"/>
            <a:r>
              <a:rPr lang="hu-HU" smtClean="0"/>
              <a:t>Megértése további elemzést igényel: </a:t>
            </a:r>
          </a:p>
          <a:p>
            <a:pPr lvl="1" eaLnBrk="1" hangingPunct="1"/>
            <a:r>
              <a:rPr lang="hu-HU" smtClean="0"/>
              <a:t>Ágazatok, nemek szerinti bontást mindenképpen</a:t>
            </a:r>
          </a:p>
          <a:p>
            <a:pPr lvl="1" eaLnBrk="1" hangingPunct="1"/>
            <a:r>
              <a:rPr lang="hu-HU" smtClean="0"/>
              <a:t>Munkakör igényli-e a nyelvtudást (nyelvvizsga miatt)</a:t>
            </a:r>
          </a:p>
          <a:p>
            <a:pPr eaLnBrk="1" hangingPunct="1"/>
            <a:r>
              <a:rPr lang="hu-HU" smtClean="0"/>
              <a:t>A munkaerőpiacon eltöltött idő szerepe: változtat-e a báránybőr effektus mértékén</a:t>
            </a:r>
          </a:p>
          <a:p>
            <a:pPr eaLnBrk="1" hangingPunct="1"/>
            <a:r>
              <a:rPr lang="hu-HU" smtClean="0"/>
              <a:t>Hagyományos és Bologna utáni képzés papírjainak jelzéstartalma megváltozik (lemaradók)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psealocals.org/sharedimages/Graduation/Graduate%20-%20Shee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895350"/>
            <a:ext cx="531495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Cím 3"/>
          <p:cNvSpPr>
            <a:spLocks noGrp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/>
          <a:lstStyle/>
          <a:p>
            <a:pPr eaLnBrk="1" hangingPunct="1"/>
            <a:r>
              <a:rPr lang="hu-HU" smtClean="0"/>
              <a:t>Köszönöm a figyelmet!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Hivatkozások</a:t>
            </a:r>
            <a:endParaRPr lang="en-GB" smtClean="0"/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hu-HU" smtClean="0"/>
              <a:t>Brown, S. – Sessions, J. G</a:t>
            </a:r>
            <a:r>
              <a:rPr lang="hu-HU" i="1" smtClean="0"/>
              <a:t>. </a:t>
            </a:r>
            <a:r>
              <a:rPr lang="hu-HU" smtClean="0"/>
              <a:t>(2004): </a:t>
            </a:r>
            <a:r>
              <a:rPr lang="hu-HU" i="1" smtClean="0"/>
              <a:t>Signalling and screening</a:t>
            </a:r>
            <a:r>
              <a:rPr lang="hu-HU" smtClean="0"/>
              <a:t>. In: Geraint, Johnes – Johnes, Jill (eds.): International Handbook ont he Education of Economics. Edward Elgar Publishing Limited, Cheltenham – Northampton,  58-100.</a:t>
            </a:r>
          </a:p>
          <a:p>
            <a:pPr eaLnBrk="1" hangingPunct="1"/>
            <a:r>
              <a:rPr lang="hu-HU" smtClean="0"/>
              <a:t>Roedriger, H. L. – Karpicke, J. D. (2006): </a:t>
            </a:r>
            <a:r>
              <a:rPr lang="en-GB" i="1" smtClean="0"/>
              <a:t>Test-Enhanced Learning</a:t>
            </a:r>
            <a:r>
              <a:rPr lang="hu-HU" i="1" smtClean="0"/>
              <a:t> – </a:t>
            </a:r>
            <a:r>
              <a:rPr lang="en-US" i="1" smtClean="0"/>
              <a:t>Taking Memory Tests Improves Long-Term Retention</a:t>
            </a:r>
            <a:r>
              <a:rPr lang="hu-HU" smtClean="0"/>
              <a:t>. </a:t>
            </a:r>
            <a:r>
              <a:rPr lang="en-GB" smtClean="0"/>
              <a:t>PSYCHOLOGICAL SCIENCE</a:t>
            </a:r>
            <a:r>
              <a:rPr lang="hu-HU" smtClean="0"/>
              <a:t>, vol. 17., no. 3., 249-255.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A képek forrása az internet (Google képkereső).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Egy kis nemzetközi összehasonlítás</a:t>
            </a:r>
            <a:br>
              <a:rPr lang="hu-HU" dirty="0" smtClean="0"/>
            </a:br>
            <a:r>
              <a:rPr lang="hu-HU" dirty="0" smtClean="0"/>
              <a:t>Férfiak bérprémiumai az OECD országokban </a:t>
            </a:r>
            <a:r>
              <a:rPr lang="hu-HU" sz="2000" dirty="0" smtClean="0"/>
              <a:t>(forrás EAG 2013)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3623"/>
            <a:ext cx="9065135" cy="47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899592" y="5517232"/>
            <a:ext cx="432048" cy="792088"/>
          </a:xfrm>
          <a:prstGeom prst="rect">
            <a:avLst/>
          </a:prstGeom>
          <a:noFill/>
          <a:ln w="57150"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Egy kis nemzetközi összehasonlítás</a:t>
            </a:r>
            <a:br>
              <a:rPr lang="hu-HU" dirty="0" smtClean="0"/>
            </a:br>
            <a:r>
              <a:rPr lang="hu-HU" dirty="0" smtClean="0"/>
              <a:t>Nők bérprémiumai </a:t>
            </a:r>
            <a:r>
              <a:rPr lang="hu-HU" dirty="0" smtClean="0"/>
              <a:t>az OECD országokban </a:t>
            </a:r>
            <a:r>
              <a:rPr lang="hu-HU" sz="2000" dirty="0" smtClean="0"/>
              <a:t>(forrás EAG 2013)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9059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églalap 3"/>
          <p:cNvSpPr/>
          <p:nvPr/>
        </p:nvSpPr>
        <p:spPr>
          <a:xfrm>
            <a:off x="785498" y="4149080"/>
            <a:ext cx="432048" cy="792088"/>
          </a:xfrm>
          <a:prstGeom prst="rect">
            <a:avLst/>
          </a:prstGeom>
          <a:noFill/>
          <a:ln w="57150"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821825" y="49289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9.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1296145"/>
            <a:ext cx="9468544" cy="177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96344"/>
            <a:ext cx="9144000" cy="39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28392"/>
            <a:ext cx="9144000" cy="40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960440"/>
            <a:ext cx="9144000" cy="82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797152"/>
            <a:ext cx="9144000" cy="168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48254" y="3490791"/>
            <a:ext cx="995354" cy="294909"/>
          </a:xfrm>
          <a:prstGeom prst="rect">
            <a:avLst/>
          </a:prstGeom>
          <a:noFill/>
          <a:ln w="57150"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Master vs. </a:t>
            </a:r>
            <a:r>
              <a:rPr lang="hu-HU" dirty="0" err="1" smtClean="0"/>
              <a:t>bachelor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Sajnos kevés ilyen adatbázis van</a:t>
            </a:r>
          </a:p>
          <a:p>
            <a:r>
              <a:rPr lang="hu-HU" dirty="0" smtClean="0"/>
              <a:t>Általában összemossák a kategóriákat vagy egymással, vagy más szintekkel</a:t>
            </a:r>
          </a:p>
          <a:p>
            <a:r>
              <a:rPr lang="hu-HU" dirty="0" smtClean="0"/>
              <a:t>A következőkben az USA és Kanada esetében mutatok be pár eredményt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66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Medián életkeresetek az USA-ban, 2009-ben </a:t>
            </a:r>
            <a:br>
              <a:rPr lang="hu-HU" dirty="0" smtClean="0"/>
            </a:br>
            <a:r>
              <a:rPr lang="hu-HU" sz="2700" dirty="0" smtClean="0"/>
              <a:t>(forrás: Georgetown </a:t>
            </a:r>
            <a:r>
              <a:rPr lang="hu-HU" sz="2700" dirty="0" err="1" smtClean="0"/>
              <a:t>Univ</a:t>
            </a:r>
            <a:r>
              <a:rPr lang="hu-HU" sz="2700" dirty="0" smtClean="0"/>
              <a:t>. 2013)</a:t>
            </a:r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524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6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Életkeresetek foglalkozásonként </a:t>
            </a:r>
            <a:br>
              <a:rPr lang="hu-HU" dirty="0" smtClean="0"/>
            </a:br>
            <a:r>
              <a:rPr lang="hu-HU" sz="2700" dirty="0" smtClean="0"/>
              <a:t>(USA, forrás GTU 2013)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00125"/>
            <a:ext cx="79057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Egyenes összekötő nyíllal 3"/>
          <p:cNvCxnSpPr/>
          <p:nvPr/>
        </p:nvCxnSpPr>
        <p:spPr>
          <a:xfrm>
            <a:off x="1475656" y="2420888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1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2182</Words>
  <Application>Microsoft Office PowerPoint</Application>
  <PresentationFormat>Diavetítés a képernyőre (4:3 oldalarány)</PresentationFormat>
  <Paragraphs>379</Paragraphs>
  <Slides>37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38" baseType="lpstr">
      <vt:lpstr>Office-téma</vt:lpstr>
      <vt:lpstr>Az alapképzéses diploma utáni továbbtanulás megtérülése  &amp;  A báránybőr effektus hazai megjelenése</vt:lpstr>
      <vt:lpstr>Az előadás felépítése</vt:lpstr>
      <vt:lpstr>PowerPoint bemutató</vt:lpstr>
      <vt:lpstr>Egy kis nemzetközi összehasonlítás Férfiak bérprémiumai az OECD országokban (forrás EAG 2013)</vt:lpstr>
      <vt:lpstr>Egy kis nemzetközi összehasonlítás Nők bérprémiumai az OECD országokban (forrás EAG 2013)</vt:lpstr>
      <vt:lpstr>PowerPoint bemutató</vt:lpstr>
      <vt:lpstr>Master vs. bachelor</vt:lpstr>
      <vt:lpstr>Medián életkeresetek az USA-ban, 2009-ben  (forrás: Georgetown Univ. 2013)</vt:lpstr>
      <vt:lpstr>Életkeresetek foglalkozásonként  (USA, forrás GTU 2013)</vt:lpstr>
      <vt:lpstr>Kanada 2012</vt:lpstr>
      <vt:lpstr>Az amerikai eset a CPS számaival</vt:lpstr>
      <vt:lpstr>Havi mediánkereset végzettségi szintenként (USA)</vt:lpstr>
      <vt:lpstr>Bérprémiumok (USA)</vt:lpstr>
      <vt:lpstr>Felsőfokú végzettségek típusai közti kereseti különbségek itthon 2011-ben  (Veroszta 2012)</vt:lpstr>
      <vt:lpstr>A báránybőr hatás</vt:lpstr>
      <vt:lpstr>A „báránybőr”</vt:lpstr>
      <vt:lpstr>Kötődés a jelzési hipotézishez és az emberi tőke elméletekhez</vt:lpstr>
      <vt:lpstr>A felhasznált adatbázisok</vt:lpstr>
      <vt:lpstr>Frissdiplomások 2010</vt:lpstr>
      <vt:lpstr>Szubjektív vélemény (súlyozatlan minta)</vt:lpstr>
      <vt:lpstr>A legmagasabb végzettség és a havi nettó kereset (súlyozott minta)</vt:lpstr>
      <vt:lpstr>Frissdiplomások2011</vt:lpstr>
      <vt:lpstr>Okozott-e hátrányt a diploma hiánya? (Csak azoktól kérdezve, akik nem kapták meg azonnal)</vt:lpstr>
      <vt:lpstr>Főállásból származó nettó órabér, 2008-as és 2010-es végzettek együtt (súlyozott mintán)</vt:lpstr>
      <vt:lpstr>Főállásból származó nettó órabér, csak 2010-es végzettek (súlyozott mintán)</vt:lpstr>
      <vt:lpstr>Főállásból származó nettó órabér, csak 2008-as végzettek (súlyozott mintán)</vt:lpstr>
      <vt:lpstr>A báránybőr hatás 2008, 2010-es minták közti különbségeinek lehetséges okai</vt:lpstr>
      <vt:lpstr>Frissdiplomások 2012</vt:lpstr>
      <vt:lpstr>Okozott-e hátrányt a diploma hiánya? (Csak azoktól kérdezve, akik nem kapták meg azonnal)</vt:lpstr>
      <vt:lpstr>Főállásból származó becsült nettó órabér, összevont minta (súlyozott mintán)</vt:lpstr>
      <vt:lpstr>Főállásból származó becsült nettó órabér, 2011-ben végzettek (súlyozott mintán)</vt:lpstr>
      <vt:lpstr>Főállásból származó becsült nettó órabér, 2009-ben végzettek (súlyozott mintán)</vt:lpstr>
      <vt:lpstr>Főállásból származó becsült nettó órabér, 2007-ben végzettek (súlyozott mintán)</vt:lpstr>
      <vt:lpstr>2011-ben végzett mester hallgatók és 2009-ben végzett alapképzéses hallgatók összehasonlítása </vt:lpstr>
      <vt:lpstr>Összefoglalás, tanulságok</vt:lpstr>
      <vt:lpstr>Köszönöm a figyelmet!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alapképzéses diploma utáni továbbtanulás megtérülése  &amp;  A báránybőr effektus hazai megjelenése</dc:title>
  <dc:creator>Kun András</dc:creator>
  <cp:lastModifiedBy>Kun András</cp:lastModifiedBy>
  <cp:revision>21</cp:revision>
  <dcterms:created xsi:type="dcterms:W3CDTF">2014-03-03T19:30:09Z</dcterms:created>
  <dcterms:modified xsi:type="dcterms:W3CDTF">2014-03-04T13:53:29Z</dcterms:modified>
</cp:coreProperties>
</file>