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0D660-48FB-48B5-98BA-D435C77DE86B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2749-EE82-441C-81F6-246D23106F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 smtClean="0"/>
              <a:t>Managing</a:t>
            </a:r>
            <a:r>
              <a:rPr lang="hu-HU" b="1" dirty="0" smtClean="0"/>
              <a:t> </a:t>
            </a:r>
            <a:r>
              <a:rPr lang="hu-HU" b="1" dirty="0" err="1" smtClean="0"/>
              <a:t>workforce</a:t>
            </a:r>
            <a:r>
              <a:rPr lang="hu-HU" b="1" dirty="0" smtClean="0"/>
              <a:t> flow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4000" dirty="0" err="1" smtClean="0"/>
              <a:t>Seminar</a:t>
            </a:r>
            <a:r>
              <a:rPr lang="hu-HU" sz="4000" dirty="0" smtClean="0"/>
              <a:t> </a:t>
            </a:r>
            <a:r>
              <a:rPr lang="hu-HU" sz="4000" dirty="0" err="1" smtClean="0"/>
              <a:t>exercises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03375" y="4376738"/>
            <a:ext cx="7210425" cy="2481262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mtClean="0">
                <a:solidFill>
                  <a:srgbClr val="FF0000"/>
                </a:solidFill>
              </a:rPr>
              <a:t>Solution: </a:t>
            </a:r>
            <a:br>
              <a:rPr lang="hu-HU" altLang="hu-HU" smtClean="0">
                <a:solidFill>
                  <a:srgbClr val="FF0000"/>
                </a:solidFill>
              </a:rPr>
            </a:br>
            <a:r>
              <a:rPr lang="hu-HU" altLang="hu-HU" sz="2400" smtClean="0">
                <a:solidFill>
                  <a:srgbClr val="FF0000"/>
                </a:solidFill>
              </a:rPr>
              <a:t>2000: 2 years</a:t>
            </a:r>
            <a:br>
              <a:rPr lang="hu-HU" altLang="hu-HU" sz="2400" smtClean="0">
                <a:solidFill>
                  <a:srgbClr val="FF0000"/>
                </a:solidFill>
              </a:rPr>
            </a:br>
            <a:r>
              <a:rPr lang="hu-HU" altLang="hu-HU" sz="2400" smtClean="0">
                <a:solidFill>
                  <a:srgbClr val="FF0000"/>
                </a:solidFill>
              </a:rPr>
              <a:t>2001: 5 years</a:t>
            </a:r>
            <a:br>
              <a:rPr lang="hu-HU" altLang="hu-HU" sz="2400" smtClean="0">
                <a:solidFill>
                  <a:srgbClr val="FF0000"/>
                </a:solidFill>
              </a:rPr>
            </a:br>
            <a:r>
              <a:rPr lang="hu-HU" altLang="hu-HU" sz="2400" smtClean="0">
                <a:solidFill>
                  <a:srgbClr val="FF0000"/>
                </a:solidFill>
              </a:rPr>
              <a:t>2002: 1 years</a:t>
            </a:r>
            <a:br>
              <a:rPr lang="hu-HU" altLang="hu-HU" sz="2400" smtClean="0">
                <a:solidFill>
                  <a:srgbClr val="FF0000"/>
                </a:solidFill>
              </a:rPr>
            </a:br>
            <a:endParaRPr lang="en-GB" altLang="hu-HU" smtClean="0">
              <a:solidFill>
                <a:srgbClr val="FF0000"/>
              </a:solidFill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352425" y="0"/>
            <a:ext cx="8342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Calculation</a:t>
            </a:r>
            <a:r>
              <a:rPr lang="hu-H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of </a:t>
            </a:r>
            <a:r>
              <a:rPr lang="hu-HU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hu-H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half-life</a:t>
            </a:r>
            <a:r>
              <a:rPr lang="hu-H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index</a:t>
            </a:r>
            <a:endParaRPr lang="en-GB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614363" y="3643313"/>
            <a:ext cx="8529637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hu-HU" sz="2400" b="1" i="1" kern="0" dirty="0" err="1">
                <a:latin typeface="+mn-lt"/>
                <a:cs typeface="+mn-cs"/>
              </a:rPr>
              <a:t>Compute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the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half-life</a:t>
            </a:r>
            <a:r>
              <a:rPr lang="hu-HU" sz="2400" b="1" i="1" kern="0" dirty="0">
                <a:latin typeface="+mn-lt"/>
                <a:cs typeface="+mn-cs"/>
              </a:rPr>
              <a:t> index </a:t>
            </a:r>
            <a:r>
              <a:rPr lang="hu-HU" sz="2400" b="1" i="1" kern="0" dirty="0" err="1">
                <a:latin typeface="+mn-lt"/>
                <a:cs typeface="+mn-cs"/>
              </a:rPr>
              <a:t>for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the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three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cohorts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above</a:t>
            </a:r>
            <a:r>
              <a:rPr lang="hu-HU" sz="2400" b="1" i="1" kern="0" dirty="0">
                <a:latin typeface="+mn-lt"/>
                <a:cs typeface="+mn-cs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GB" sz="2800" kern="0" dirty="0">
              <a:latin typeface="+mn-lt"/>
              <a:cs typeface="+mn-cs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063625" y="1366838"/>
          <a:ext cx="7629524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932"/>
                <a:gridCol w="1089932"/>
                <a:gridCol w="1089932"/>
                <a:gridCol w="1089932"/>
                <a:gridCol w="1089932"/>
                <a:gridCol w="1089932"/>
                <a:gridCol w="1089932"/>
              </a:tblGrid>
              <a:tr h="640271">
                <a:tc>
                  <a:txBody>
                    <a:bodyPr/>
                    <a:lstStyle/>
                    <a:p>
                      <a:pPr algn="r"/>
                      <a:r>
                        <a:rPr lang="hu-HU" sz="18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Quit</a:t>
                      </a:r>
                      <a:endParaRPr lang="hu-HU" sz="180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hu-HU" sz="18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Hired</a:t>
                      </a:r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  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2000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2001 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2002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2003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2004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2005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2000: 10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4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2001: 20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3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3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2002: 10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5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3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</a:tr>
              <a:tr h="370951">
                <a:tc gridSpan="7">
                  <a:txBody>
                    <a:bodyPr/>
                    <a:lstStyle/>
                    <a:p>
                      <a:r>
                        <a:rPr lang="hu-HU" sz="1800" dirty="0" err="1" smtClean="0"/>
                        <a:t>All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the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new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hires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join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on</a:t>
                      </a:r>
                      <a:r>
                        <a:rPr lang="hu-HU" sz="1800" dirty="0" smtClean="0"/>
                        <a:t> 1st </a:t>
                      </a:r>
                      <a:r>
                        <a:rPr lang="hu-HU" sz="1800" dirty="0" err="1" smtClean="0"/>
                        <a:t>January</a:t>
                      </a:r>
                      <a:r>
                        <a:rPr lang="hu-HU" sz="1800" dirty="0" smtClean="0"/>
                        <a:t>, </a:t>
                      </a:r>
                      <a:r>
                        <a:rPr lang="hu-HU" sz="1800" dirty="0" err="1" smtClean="0"/>
                        <a:t>all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quits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happen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on</a:t>
                      </a:r>
                      <a:r>
                        <a:rPr lang="hu-HU" sz="1800" dirty="0" smtClean="0"/>
                        <a:t> 31th December.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Stability index calculation</a:t>
            </a:r>
            <a:endParaRPr lang="en-GB" altLang="hu-HU" smtClean="0"/>
          </a:p>
        </p:txBody>
      </p:sp>
      <p:sp>
        <p:nvSpPr>
          <p:cNvPr id="38915" name="Tartalom helye 2"/>
          <p:cNvSpPr>
            <a:spLocks noGrp="1"/>
          </p:cNvSpPr>
          <p:nvPr>
            <p:ph idx="1"/>
          </p:nvPr>
        </p:nvSpPr>
        <p:spPr>
          <a:xfrm>
            <a:off x="1360488" y="1270000"/>
            <a:ext cx="7783512" cy="4525963"/>
          </a:xfrm>
        </p:spPr>
        <p:txBody>
          <a:bodyPr/>
          <a:lstStyle/>
          <a:p>
            <a:r>
              <a:rPr lang="hu-HU" altLang="hu-HU" sz="2400" smtClean="0"/>
              <a:t>A given company has 1000 employees. Their work experience at the company:</a:t>
            </a:r>
          </a:p>
          <a:p>
            <a:pPr lvl="1"/>
            <a:r>
              <a:rPr lang="hu-HU" altLang="hu-HU" sz="2000" smtClean="0"/>
              <a:t>700 employees: less than 1 year</a:t>
            </a:r>
          </a:p>
          <a:p>
            <a:pPr lvl="1"/>
            <a:r>
              <a:rPr lang="hu-HU" altLang="hu-HU" sz="2000" smtClean="0"/>
              <a:t>100 employees: 1 years</a:t>
            </a:r>
          </a:p>
          <a:p>
            <a:pPr lvl="1"/>
            <a:r>
              <a:rPr lang="hu-HU" altLang="hu-HU" sz="2000" smtClean="0"/>
              <a:t>100 employees: 2 years</a:t>
            </a:r>
          </a:p>
          <a:p>
            <a:pPr lvl="1"/>
            <a:r>
              <a:rPr lang="hu-HU" altLang="hu-HU" sz="2000" smtClean="0"/>
              <a:t>50 employees: 3-5 years</a:t>
            </a:r>
          </a:p>
          <a:p>
            <a:pPr lvl="1"/>
            <a:r>
              <a:rPr lang="hu-HU" altLang="hu-HU" sz="2000" smtClean="0"/>
              <a:t>50 employees: more than 5 years</a:t>
            </a:r>
          </a:p>
          <a:p>
            <a:r>
              <a:rPr lang="hu-HU" altLang="hu-HU" sz="2400" smtClean="0"/>
              <a:t>One year ago, the total number of employees were 700. 400 with less then 1 year employment that time, 150 with 1 year, 50 with 2 years, other with more than 2 years.</a:t>
            </a:r>
          </a:p>
          <a:p>
            <a:r>
              <a:rPr lang="hu-HU" altLang="hu-HU" sz="2400" b="1" i="1" smtClean="0"/>
              <a:t>Calculate the stability index</a:t>
            </a:r>
            <a:endParaRPr lang="en-GB" altLang="hu-HU" sz="2400" b="1" i="1" smtClean="0"/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2608263" y="6086475"/>
            <a:ext cx="65357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hu-HU" sz="3200" kern="0" dirty="0" err="1">
                <a:solidFill>
                  <a:srgbClr val="FF0000"/>
                </a:solidFill>
                <a:latin typeface="+mn-lt"/>
                <a:cs typeface="+mn-cs"/>
              </a:rPr>
              <a:t>Solution</a:t>
            </a:r>
            <a:r>
              <a:rPr lang="hu-HU" sz="3200" kern="0" dirty="0">
                <a:solidFill>
                  <a:srgbClr val="FF0000"/>
                </a:solidFill>
                <a:latin typeface="+mn-lt"/>
                <a:cs typeface="+mn-cs"/>
              </a:rPr>
              <a:t>: </a:t>
            </a:r>
            <a:r>
              <a:rPr lang="hu-HU" sz="2800" kern="0" dirty="0">
                <a:solidFill>
                  <a:srgbClr val="FF0000"/>
                </a:solidFill>
                <a:latin typeface="+mn-lt"/>
                <a:cs typeface="+mn-cs"/>
              </a:rPr>
              <a:t>(100+</a:t>
            </a:r>
            <a:r>
              <a:rPr lang="hu-HU" sz="2800" kern="0" dirty="0" err="1">
                <a:solidFill>
                  <a:srgbClr val="FF0000"/>
                </a:solidFill>
                <a:latin typeface="+mn-lt"/>
                <a:cs typeface="+mn-cs"/>
              </a:rPr>
              <a:t>100</a:t>
            </a:r>
            <a:r>
              <a:rPr lang="hu-HU" sz="2800" kern="0" dirty="0">
                <a:solidFill>
                  <a:srgbClr val="FF0000"/>
                </a:solidFill>
                <a:latin typeface="+mn-lt"/>
                <a:cs typeface="+mn-cs"/>
              </a:rPr>
              <a:t>+50+</a:t>
            </a:r>
            <a:r>
              <a:rPr lang="hu-HU" sz="2800" kern="0" dirty="0" err="1">
                <a:solidFill>
                  <a:srgbClr val="FF0000"/>
                </a:solidFill>
                <a:latin typeface="+mn-lt"/>
                <a:cs typeface="+mn-cs"/>
              </a:rPr>
              <a:t>50</a:t>
            </a:r>
            <a:r>
              <a:rPr lang="hu-HU" sz="2800" kern="0" dirty="0">
                <a:solidFill>
                  <a:srgbClr val="FF0000"/>
                </a:solidFill>
                <a:latin typeface="+mn-lt"/>
                <a:cs typeface="+mn-cs"/>
              </a:rPr>
              <a:t>)/700≈</a:t>
            </a:r>
            <a:r>
              <a:rPr lang="hu-HU" sz="2800" b="1" kern="0" dirty="0">
                <a:solidFill>
                  <a:srgbClr val="FF0000"/>
                </a:solidFill>
                <a:latin typeface="+mn-lt"/>
                <a:cs typeface="+mn-cs"/>
              </a:rPr>
              <a:t>43% </a:t>
            </a:r>
            <a:r>
              <a:rPr lang="hu-HU" sz="3200" kern="0" dirty="0">
                <a:solidFill>
                  <a:srgbClr val="FF0000"/>
                </a:solidFill>
                <a:latin typeface="+mn-lt"/>
                <a:cs typeface="+mn-cs"/>
              </a:rPr>
              <a:t/>
            </a:r>
            <a:br>
              <a:rPr lang="hu-HU" sz="3200" kern="0" dirty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hu-HU" sz="2400" kern="0" dirty="0">
                <a:solidFill>
                  <a:srgbClr val="FF0000"/>
                </a:solidFill>
                <a:latin typeface="+mn-lt"/>
                <a:cs typeface="+mn-cs"/>
              </a:rPr>
              <a:t/>
            </a:r>
            <a:br>
              <a:rPr lang="hu-HU" sz="2400" kern="0" dirty="0">
                <a:solidFill>
                  <a:srgbClr val="FF0000"/>
                </a:solidFill>
                <a:latin typeface="+mn-lt"/>
                <a:cs typeface="+mn-cs"/>
              </a:rPr>
            </a:br>
            <a:endParaRPr lang="en-GB" sz="3200" kern="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Stability index calculation</a:t>
            </a:r>
            <a:endParaRPr lang="en-GB" altLang="hu-HU" smtClean="0"/>
          </a:p>
        </p:txBody>
      </p:sp>
      <p:sp>
        <p:nvSpPr>
          <p:cNvPr id="39939" name="Tartalom helye 2"/>
          <p:cNvSpPr>
            <a:spLocks noGrp="1"/>
          </p:cNvSpPr>
          <p:nvPr>
            <p:ph idx="1"/>
          </p:nvPr>
        </p:nvSpPr>
        <p:spPr>
          <a:xfrm>
            <a:off x="1360488" y="1270000"/>
            <a:ext cx="7783512" cy="4525963"/>
          </a:xfrm>
        </p:spPr>
        <p:txBody>
          <a:bodyPr/>
          <a:lstStyle/>
          <a:p>
            <a:r>
              <a:rPr lang="hu-HU" altLang="hu-HU" sz="2400" smtClean="0"/>
              <a:t>A given company has 1200 employees. Their work experience at the company:</a:t>
            </a:r>
          </a:p>
          <a:p>
            <a:pPr lvl="1"/>
            <a:r>
              <a:rPr lang="hu-HU" altLang="hu-HU" sz="2000" smtClean="0"/>
              <a:t>300 employees: less than 1 year</a:t>
            </a:r>
          </a:p>
          <a:p>
            <a:pPr lvl="1"/>
            <a:r>
              <a:rPr lang="hu-HU" altLang="hu-HU" sz="2000" smtClean="0"/>
              <a:t>300 employees: 1 years</a:t>
            </a:r>
          </a:p>
          <a:p>
            <a:pPr lvl="1"/>
            <a:r>
              <a:rPr lang="hu-HU" altLang="hu-HU" sz="2000" smtClean="0"/>
              <a:t>400 employees: more than 1 year</a:t>
            </a:r>
          </a:p>
          <a:p>
            <a:r>
              <a:rPr lang="hu-HU" altLang="hu-HU" sz="2400" smtClean="0"/>
              <a:t>One year ago, the total number of employees were 1500. 600 with less then 1 year employment that time, 700 with 1 year, 200 with more than 1 year.</a:t>
            </a:r>
          </a:p>
          <a:p>
            <a:r>
              <a:rPr lang="hu-HU" altLang="hu-HU" sz="2400" b="1" i="1" smtClean="0"/>
              <a:t>Calculate the stability index</a:t>
            </a:r>
            <a:endParaRPr lang="en-GB" altLang="hu-HU" sz="2400" b="1" i="1" smtClean="0"/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2608263" y="6086475"/>
            <a:ext cx="65357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hu-HU" sz="3200" kern="0" dirty="0" err="1">
                <a:solidFill>
                  <a:srgbClr val="FF0000"/>
                </a:solidFill>
                <a:latin typeface="+mn-lt"/>
                <a:cs typeface="+mn-cs"/>
              </a:rPr>
              <a:t>Solution</a:t>
            </a:r>
            <a:r>
              <a:rPr lang="hu-HU" sz="3200" kern="0" dirty="0">
                <a:solidFill>
                  <a:srgbClr val="FF0000"/>
                </a:solidFill>
                <a:latin typeface="+mn-lt"/>
                <a:cs typeface="+mn-cs"/>
              </a:rPr>
              <a:t>: </a:t>
            </a:r>
            <a:r>
              <a:rPr lang="hu-HU" sz="2800" kern="0" dirty="0">
                <a:solidFill>
                  <a:srgbClr val="FF0000"/>
                </a:solidFill>
                <a:latin typeface="+mn-lt"/>
                <a:cs typeface="+mn-cs"/>
              </a:rPr>
              <a:t>700/1500≈</a:t>
            </a:r>
            <a:r>
              <a:rPr lang="hu-HU" sz="2800" b="1" kern="0" dirty="0">
                <a:solidFill>
                  <a:srgbClr val="FF0000"/>
                </a:solidFill>
                <a:latin typeface="+mn-lt"/>
                <a:cs typeface="+mn-cs"/>
              </a:rPr>
              <a:t>47% </a:t>
            </a:r>
            <a:r>
              <a:rPr lang="hu-HU" sz="3200" kern="0" dirty="0">
                <a:solidFill>
                  <a:srgbClr val="FF0000"/>
                </a:solidFill>
                <a:latin typeface="+mn-lt"/>
                <a:cs typeface="+mn-cs"/>
              </a:rPr>
              <a:t/>
            </a:r>
            <a:br>
              <a:rPr lang="hu-HU" sz="3200" kern="0" dirty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hu-HU" sz="2400" kern="0" dirty="0">
                <a:solidFill>
                  <a:srgbClr val="FF0000"/>
                </a:solidFill>
                <a:latin typeface="+mn-lt"/>
                <a:cs typeface="+mn-cs"/>
              </a:rPr>
              <a:t/>
            </a:r>
            <a:br>
              <a:rPr lang="hu-HU" sz="2400" kern="0" dirty="0">
                <a:solidFill>
                  <a:srgbClr val="FF0000"/>
                </a:solidFill>
                <a:latin typeface="+mn-lt"/>
                <a:cs typeface="+mn-cs"/>
              </a:rPr>
            </a:br>
            <a:endParaRPr lang="en-GB" sz="3200" kern="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hu-HU" dirty="0" smtClean="0"/>
              <a:t>THANKS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hu-HU" smtClean="0"/>
              <a:t>Measuring labour turnover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1113" y="1600200"/>
            <a:ext cx="7783512" cy="4946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u-HU" sz="2400" smtClean="0"/>
              <a:t>Indices</a:t>
            </a:r>
            <a:r>
              <a:rPr lang="hu-HU" altLang="hu-HU" sz="24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hu-HU" altLang="hu-HU" sz="2000" smtClean="0"/>
              <a:t>Labour turnover index (% of the average number of workers)</a:t>
            </a:r>
          </a:p>
          <a:p>
            <a:pPr lvl="1">
              <a:lnSpc>
                <a:spcPct val="90000"/>
              </a:lnSpc>
            </a:pPr>
            <a:r>
              <a:rPr lang="hu-HU" altLang="hu-HU" sz="2000" smtClean="0"/>
              <a:t>Survival rate (% of the total entrants)</a:t>
            </a:r>
          </a:p>
          <a:p>
            <a:pPr lvl="1">
              <a:lnSpc>
                <a:spcPct val="90000"/>
              </a:lnSpc>
            </a:pPr>
            <a:r>
              <a:rPr lang="hu-HU" altLang="hu-HU" sz="2000" smtClean="0"/>
              <a:t>Half-life index (time taken to reducing a cohort to the half of its original size)</a:t>
            </a:r>
          </a:p>
          <a:p>
            <a:pPr lvl="1">
              <a:lnSpc>
                <a:spcPct val="90000"/>
              </a:lnSpc>
            </a:pPr>
            <a:r>
              <a:rPr lang="hu-HU" altLang="hu-HU" sz="2000" smtClean="0"/>
              <a:t>Stability index (those who had at least 1 yr service / those employed 1 yr ago)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Length of service analysis (ratios of groups with different service levels, average service time, average service time of the leavers, etc.)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Analysing reasons of leave (e.g. exit interviews = interviewing the leavers)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Benchmarking turnover</a:t>
            </a:r>
          </a:p>
          <a:p>
            <a:pPr lvl="1">
              <a:lnSpc>
                <a:spcPct val="90000"/>
              </a:lnSpc>
            </a:pPr>
            <a:endParaRPr lang="en-GB" altLang="hu-H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Calculation of labor turnover index</a:t>
            </a:r>
            <a:endParaRPr lang="en-GB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Number of separations in a year: 9</a:t>
            </a:r>
          </a:p>
          <a:p>
            <a:r>
              <a:rPr lang="hu-HU" altLang="hu-HU" smtClean="0"/>
              <a:t>Average employees in a year: 50</a:t>
            </a:r>
          </a:p>
          <a:p>
            <a:endParaRPr lang="hu-HU" altLang="hu-HU" smtClean="0"/>
          </a:p>
          <a:p>
            <a:r>
              <a:rPr lang="hu-HU" altLang="hu-HU" smtClean="0">
                <a:solidFill>
                  <a:srgbClr val="FF0000"/>
                </a:solidFill>
              </a:rPr>
              <a:t>Solution: 9/50 = 18%</a:t>
            </a:r>
            <a:endParaRPr lang="en-GB" altLang="hu-H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mtClean="0"/>
              <a:t>Calculation of labor turnover index (individual work)</a:t>
            </a:r>
            <a:endParaRPr lang="en-GB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Number of separations in a year: 10</a:t>
            </a:r>
          </a:p>
          <a:p>
            <a:r>
              <a:rPr lang="hu-HU" altLang="hu-HU" smtClean="0"/>
              <a:t>Average employees in a year: 60</a:t>
            </a:r>
          </a:p>
          <a:p>
            <a:endParaRPr lang="hu-HU" altLang="hu-HU" smtClean="0"/>
          </a:p>
          <a:p>
            <a:r>
              <a:rPr lang="hu-HU" altLang="hu-HU" smtClean="0">
                <a:solidFill>
                  <a:srgbClr val="FF0000"/>
                </a:solidFill>
              </a:rPr>
              <a:t>Solution: 10/60 = 17%</a:t>
            </a:r>
            <a:endParaRPr lang="en-GB" altLang="hu-H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Calculation of survival rate</a:t>
            </a:r>
            <a:endParaRPr lang="en-GB" altLang="hu-HU" smtClean="0"/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>
          <a:xfrm>
            <a:off x="614363" y="4362450"/>
            <a:ext cx="8529637" cy="140335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AutoNum type="alphaLcParenR"/>
            </a:pPr>
            <a:r>
              <a:rPr lang="hu-HU" altLang="hu-HU" sz="2400" b="1" i="1" smtClean="0"/>
              <a:t>Compute the 1 year survival rates for those hired in: 2000, 2001, 2002, 2003, 2004.</a:t>
            </a:r>
          </a:p>
          <a:p>
            <a:pPr marL="457200" indent="-457200">
              <a:buFontTx/>
              <a:buAutoNum type="alphaLcParenR"/>
            </a:pPr>
            <a:r>
              <a:rPr lang="hu-HU" altLang="hu-HU" sz="2400" b="1" i="1" smtClean="0"/>
              <a:t>Compute the 5 year survival rate for the hires of year 2000.</a:t>
            </a:r>
          </a:p>
          <a:p>
            <a:pPr marL="457200" indent="-457200">
              <a:buFontTx/>
              <a:buAutoNum type="alphaLcParenR"/>
            </a:pPr>
            <a:r>
              <a:rPr lang="hu-HU" altLang="hu-HU" sz="2400" b="1" i="1" smtClean="0"/>
              <a:t>Compute the 3 year survival rates for those hired in 2002.</a:t>
            </a:r>
          </a:p>
          <a:p>
            <a:pPr marL="457200" indent="-457200"/>
            <a:endParaRPr lang="en-GB" altLang="hu-HU" sz="280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063625" y="1366838"/>
          <a:ext cx="7629524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932"/>
                <a:gridCol w="1089932"/>
                <a:gridCol w="1089932"/>
                <a:gridCol w="1089932"/>
                <a:gridCol w="1089932"/>
                <a:gridCol w="1089932"/>
                <a:gridCol w="1089932"/>
              </a:tblGrid>
              <a:tr h="640151">
                <a:tc>
                  <a:txBody>
                    <a:bodyPr/>
                    <a:lstStyle/>
                    <a:p>
                      <a:pPr algn="r"/>
                      <a:r>
                        <a:rPr lang="hu-HU" sz="18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Quit</a:t>
                      </a:r>
                      <a:endParaRPr lang="hu-HU" sz="180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hu-HU" sz="18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Hired</a:t>
                      </a:r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  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2000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2001 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2002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2003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2004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2005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2000: 20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4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2001: 10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2002:  5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2003:  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2004:  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 gridSpan="7">
                  <a:txBody>
                    <a:bodyPr/>
                    <a:lstStyle/>
                    <a:p>
                      <a:r>
                        <a:rPr lang="hu-HU" sz="1800" dirty="0" err="1" smtClean="0"/>
                        <a:t>All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the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new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hires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join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on</a:t>
                      </a:r>
                      <a:r>
                        <a:rPr lang="hu-HU" sz="1800" dirty="0" smtClean="0"/>
                        <a:t> 1st </a:t>
                      </a:r>
                      <a:r>
                        <a:rPr lang="hu-HU" sz="1800" dirty="0" err="1" smtClean="0"/>
                        <a:t>January</a:t>
                      </a:r>
                      <a:r>
                        <a:rPr lang="hu-HU" sz="1800" dirty="0" smtClean="0"/>
                        <a:t>, </a:t>
                      </a:r>
                      <a:r>
                        <a:rPr lang="hu-HU" sz="1800" dirty="0" err="1" smtClean="0"/>
                        <a:t>all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quits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happen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on</a:t>
                      </a:r>
                      <a:r>
                        <a:rPr lang="hu-HU" sz="1800" dirty="0" smtClean="0"/>
                        <a:t> 31th December.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Solution</a:t>
            </a:r>
            <a:endParaRPr lang="en-GB" altLang="hu-HU" smtClean="0"/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1281113" y="1228725"/>
            <a:ext cx="7783512" cy="4897438"/>
          </a:xfrm>
        </p:spPr>
        <p:txBody>
          <a:bodyPr/>
          <a:lstStyle/>
          <a:p>
            <a:pPr marL="514350" indent="-514350">
              <a:buFontTx/>
              <a:buAutoNum type="alphaLcParenR"/>
            </a:pPr>
            <a:r>
              <a:rPr lang="hu-HU" altLang="hu-HU" smtClean="0"/>
              <a:t> 2000: (20-1)/20=19/20=95% </a:t>
            </a:r>
            <a:br>
              <a:rPr lang="hu-HU" altLang="hu-HU" smtClean="0"/>
            </a:br>
            <a:r>
              <a:rPr lang="hu-HU" altLang="hu-HU" smtClean="0"/>
              <a:t> 2001: (10-1)/10=9/10=90% </a:t>
            </a:r>
            <a:br>
              <a:rPr lang="hu-HU" altLang="hu-HU" smtClean="0"/>
            </a:br>
            <a:r>
              <a:rPr lang="hu-HU" altLang="hu-HU" smtClean="0"/>
              <a:t> 2002: (5-0)/5=5/5=100% </a:t>
            </a:r>
            <a:br>
              <a:rPr lang="hu-HU" altLang="hu-HU" smtClean="0"/>
            </a:br>
            <a:r>
              <a:rPr lang="hu-HU" altLang="hu-HU" smtClean="0"/>
              <a:t> 2003: no hires in 2003, thus it is not 							computable </a:t>
            </a:r>
            <a:br>
              <a:rPr lang="hu-HU" altLang="hu-HU" smtClean="0"/>
            </a:br>
            <a:r>
              <a:rPr lang="hu-HU" altLang="hu-HU" smtClean="0"/>
              <a:t> 2004: (2-2)/2=0/2=0% </a:t>
            </a:r>
          </a:p>
          <a:p>
            <a:pPr marL="514350" indent="-514350">
              <a:buFontTx/>
              <a:buAutoNum type="alphaLcParenR"/>
            </a:pPr>
            <a:r>
              <a:rPr lang="hu-HU" altLang="hu-HU" smtClean="0"/>
              <a:t> [20-(1+4+2+0+2)]/20=11/20=55%</a:t>
            </a:r>
          </a:p>
          <a:p>
            <a:pPr marL="514350" indent="-514350">
              <a:buFontTx/>
              <a:buAutoNum type="alphaLcParenR"/>
            </a:pPr>
            <a:r>
              <a:rPr lang="hu-HU" altLang="hu-HU" smtClean="0"/>
              <a:t> [5-(0+1+0)]/5=4/5=80%</a:t>
            </a:r>
            <a:br>
              <a:rPr lang="hu-HU" altLang="hu-HU" smtClean="0"/>
            </a:br>
            <a:r>
              <a:rPr lang="hu-HU" altLang="hu-HU" smtClean="0"/>
              <a:t> </a:t>
            </a:r>
          </a:p>
          <a:p>
            <a:pPr marL="514350" indent="-514350">
              <a:buFontTx/>
              <a:buNone/>
            </a:pPr>
            <a:endParaRPr lang="en-GB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Calculation of survival rate</a:t>
            </a:r>
            <a:endParaRPr lang="en-GB" altLang="hu-HU" smtClean="0"/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>
          <a:xfrm>
            <a:off x="614363" y="4362450"/>
            <a:ext cx="8529637" cy="140335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AutoNum type="alphaLcParenR"/>
            </a:pPr>
            <a:r>
              <a:rPr lang="hu-HU" altLang="hu-HU" sz="2400" b="1" i="1" smtClean="0"/>
              <a:t>Compute the 1 year survival rates for those hired in: 2000, 2001, 2002, 2003, 2004.</a:t>
            </a:r>
          </a:p>
          <a:p>
            <a:pPr marL="457200" indent="-457200">
              <a:buFontTx/>
              <a:buAutoNum type="alphaLcParenR"/>
            </a:pPr>
            <a:r>
              <a:rPr lang="hu-HU" altLang="hu-HU" sz="2400" b="1" i="1" smtClean="0"/>
              <a:t>Compute the 5 year survival rate for the hires of year 2000.</a:t>
            </a:r>
          </a:p>
          <a:p>
            <a:pPr marL="457200" indent="-457200">
              <a:buFontTx/>
              <a:buAutoNum type="alphaLcParenR"/>
            </a:pPr>
            <a:r>
              <a:rPr lang="hu-HU" altLang="hu-HU" sz="2400" b="1" i="1" smtClean="0"/>
              <a:t>Compute the 3 year survival rates for those hired in 2002.</a:t>
            </a:r>
          </a:p>
          <a:p>
            <a:pPr marL="457200" indent="-457200"/>
            <a:endParaRPr lang="en-GB" altLang="hu-HU" sz="280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063625" y="1366838"/>
          <a:ext cx="7629524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932"/>
                <a:gridCol w="1089932"/>
                <a:gridCol w="1089932"/>
                <a:gridCol w="1089932"/>
                <a:gridCol w="1089932"/>
                <a:gridCol w="1089932"/>
                <a:gridCol w="1089932"/>
              </a:tblGrid>
              <a:tr h="640151">
                <a:tc>
                  <a:txBody>
                    <a:bodyPr/>
                    <a:lstStyle/>
                    <a:p>
                      <a:pPr algn="r"/>
                      <a:r>
                        <a:rPr lang="hu-HU" sz="18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Quit</a:t>
                      </a:r>
                      <a:endParaRPr lang="hu-HU" sz="180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hu-HU" sz="18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Hired</a:t>
                      </a:r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  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2000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2001 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2002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2003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2004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2005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2000: 20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5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4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2001: 20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6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2002: 15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5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2003:  0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2004:  4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</a:tr>
              <a:tr h="370881">
                <a:tc gridSpan="7">
                  <a:txBody>
                    <a:bodyPr/>
                    <a:lstStyle/>
                    <a:p>
                      <a:r>
                        <a:rPr lang="hu-HU" sz="1800" dirty="0" err="1" smtClean="0"/>
                        <a:t>All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the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new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hires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join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on</a:t>
                      </a:r>
                      <a:r>
                        <a:rPr lang="hu-HU" sz="1800" dirty="0" smtClean="0"/>
                        <a:t> 1st </a:t>
                      </a:r>
                      <a:r>
                        <a:rPr lang="hu-HU" sz="1800" dirty="0" err="1" smtClean="0"/>
                        <a:t>January</a:t>
                      </a:r>
                      <a:r>
                        <a:rPr lang="hu-HU" sz="1800" dirty="0" smtClean="0"/>
                        <a:t>, </a:t>
                      </a:r>
                      <a:r>
                        <a:rPr lang="hu-HU" sz="1800" dirty="0" err="1" smtClean="0"/>
                        <a:t>all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quits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happen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on</a:t>
                      </a:r>
                      <a:r>
                        <a:rPr lang="hu-HU" sz="1800" dirty="0" smtClean="0"/>
                        <a:t> 31th December.</a:t>
                      </a:r>
                      <a:endParaRPr lang="en-GB" sz="1800" dirty="0"/>
                    </a:p>
                  </a:txBody>
                  <a:tcPr marL="91434" marR="91434" marT="45725" marB="45725"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Solution</a:t>
            </a:r>
            <a:endParaRPr lang="en-GB" altLang="hu-HU" smtClean="0"/>
          </a:p>
        </p:txBody>
      </p:sp>
      <p:sp>
        <p:nvSpPr>
          <p:cNvPr id="358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Calculated in class</a:t>
            </a:r>
            <a:endParaRPr lang="en-GB" altLang="hu-H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03375" y="4376738"/>
            <a:ext cx="7210425" cy="1044575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None/>
            </a:pPr>
            <a:r>
              <a:rPr lang="hu-HU" altLang="hu-HU" smtClean="0">
                <a:solidFill>
                  <a:srgbClr val="FF0000"/>
                </a:solidFill>
              </a:rPr>
              <a:t>Solution: </a:t>
            </a:r>
            <a:br>
              <a:rPr lang="hu-HU" altLang="hu-HU" smtClean="0">
                <a:solidFill>
                  <a:srgbClr val="FF0000"/>
                </a:solidFill>
              </a:rPr>
            </a:br>
            <a:r>
              <a:rPr lang="hu-HU" altLang="hu-HU" sz="2400" smtClean="0">
                <a:solidFill>
                  <a:srgbClr val="FF0000"/>
                </a:solidFill>
              </a:rPr>
              <a:t>2000: (1+4)=5 thus it is two years</a:t>
            </a:r>
            <a:br>
              <a:rPr lang="hu-HU" altLang="hu-HU" sz="2400" smtClean="0">
                <a:solidFill>
                  <a:srgbClr val="FF0000"/>
                </a:solidFill>
              </a:rPr>
            </a:br>
            <a:r>
              <a:rPr lang="hu-HU" altLang="hu-HU" sz="2400" smtClean="0">
                <a:solidFill>
                  <a:srgbClr val="FF0000"/>
                </a:solidFill>
              </a:rPr>
              <a:t>2001: (3+2)=5 thus it is two years</a:t>
            </a:r>
            <a:br>
              <a:rPr lang="hu-HU" altLang="hu-HU" sz="2400" smtClean="0">
                <a:solidFill>
                  <a:srgbClr val="FF0000"/>
                </a:solidFill>
              </a:rPr>
            </a:br>
            <a:r>
              <a:rPr lang="hu-HU" altLang="hu-HU" sz="2400" smtClean="0">
                <a:solidFill>
                  <a:srgbClr val="FF0000"/>
                </a:solidFill>
              </a:rPr>
              <a:t>2002: (0+1+3+0)&lt;5 thus it is more than 4 years 	   (the exact index is not calculatable from 	    that data).</a:t>
            </a:r>
            <a:br>
              <a:rPr lang="hu-HU" altLang="hu-HU" sz="2400" smtClean="0">
                <a:solidFill>
                  <a:srgbClr val="FF0000"/>
                </a:solidFill>
              </a:rPr>
            </a:br>
            <a:endParaRPr lang="en-GB" altLang="hu-HU" smtClean="0">
              <a:solidFill>
                <a:srgbClr val="FF0000"/>
              </a:solidFill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352425" y="0"/>
            <a:ext cx="8342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Calculation</a:t>
            </a:r>
            <a:r>
              <a:rPr lang="hu-H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of </a:t>
            </a:r>
            <a:r>
              <a:rPr lang="hu-HU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hu-H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44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half-life</a:t>
            </a:r>
            <a:r>
              <a:rPr lang="hu-H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index</a:t>
            </a:r>
            <a:endParaRPr lang="en-GB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614363" y="3643313"/>
            <a:ext cx="8529637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hu-HU" sz="2400" b="1" i="1" kern="0" dirty="0" err="1">
                <a:latin typeface="+mn-lt"/>
                <a:cs typeface="+mn-cs"/>
              </a:rPr>
              <a:t>Compute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the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half-life</a:t>
            </a:r>
            <a:r>
              <a:rPr lang="hu-HU" sz="2400" b="1" i="1" kern="0" dirty="0">
                <a:latin typeface="+mn-lt"/>
                <a:cs typeface="+mn-cs"/>
              </a:rPr>
              <a:t> index </a:t>
            </a:r>
            <a:r>
              <a:rPr lang="hu-HU" sz="2400" b="1" i="1" kern="0" dirty="0" err="1">
                <a:latin typeface="+mn-lt"/>
                <a:cs typeface="+mn-cs"/>
              </a:rPr>
              <a:t>for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the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three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cohorts</a:t>
            </a:r>
            <a:r>
              <a:rPr lang="hu-HU" sz="2400" b="1" i="1" kern="0" dirty="0">
                <a:latin typeface="+mn-lt"/>
                <a:cs typeface="+mn-cs"/>
              </a:rPr>
              <a:t> </a:t>
            </a:r>
            <a:r>
              <a:rPr lang="hu-HU" sz="2400" b="1" i="1" kern="0" dirty="0" err="1">
                <a:latin typeface="+mn-lt"/>
                <a:cs typeface="+mn-cs"/>
              </a:rPr>
              <a:t>above</a:t>
            </a:r>
            <a:r>
              <a:rPr lang="hu-HU" sz="2400" b="1" i="1" kern="0" dirty="0">
                <a:latin typeface="+mn-lt"/>
                <a:cs typeface="+mn-cs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GB" sz="2800" kern="0" dirty="0">
              <a:latin typeface="+mn-lt"/>
              <a:cs typeface="+mn-cs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063625" y="1366838"/>
          <a:ext cx="7629524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932"/>
                <a:gridCol w="1089932"/>
                <a:gridCol w="1089932"/>
                <a:gridCol w="1089932"/>
                <a:gridCol w="1089932"/>
                <a:gridCol w="1089932"/>
                <a:gridCol w="1089932"/>
              </a:tblGrid>
              <a:tr h="640271">
                <a:tc>
                  <a:txBody>
                    <a:bodyPr/>
                    <a:lstStyle/>
                    <a:p>
                      <a:pPr algn="r"/>
                      <a:r>
                        <a:rPr lang="hu-HU" sz="18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Quit</a:t>
                      </a:r>
                      <a:endParaRPr lang="hu-HU" sz="1800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hu-HU" sz="18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Hired</a:t>
                      </a:r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  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2000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2001 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2002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2003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2004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2005</a:t>
                      </a:r>
                      <a:endParaRPr lang="en-GB" sz="18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 marL="91434" marR="91434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2000: 10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4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2001: 10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3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2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2002: 10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-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1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3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0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</a:tr>
              <a:tr h="370951">
                <a:tc gridSpan="7">
                  <a:txBody>
                    <a:bodyPr/>
                    <a:lstStyle/>
                    <a:p>
                      <a:r>
                        <a:rPr lang="hu-HU" sz="1800" dirty="0" err="1" smtClean="0"/>
                        <a:t>All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the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new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hires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join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on</a:t>
                      </a:r>
                      <a:r>
                        <a:rPr lang="hu-HU" sz="1800" dirty="0" smtClean="0"/>
                        <a:t> 1st </a:t>
                      </a:r>
                      <a:r>
                        <a:rPr lang="hu-HU" sz="1800" dirty="0" err="1" smtClean="0"/>
                        <a:t>January</a:t>
                      </a:r>
                      <a:r>
                        <a:rPr lang="hu-HU" sz="1800" dirty="0" smtClean="0"/>
                        <a:t>, </a:t>
                      </a:r>
                      <a:r>
                        <a:rPr lang="hu-HU" sz="1800" dirty="0" err="1" smtClean="0"/>
                        <a:t>all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quits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happen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on</a:t>
                      </a:r>
                      <a:r>
                        <a:rPr lang="hu-HU" sz="1800" dirty="0" smtClean="0"/>
                        <a:t> 31th December.</a:t>
                      </a:r>
                      <a:endParaRPr lang="en-GB" sz="1800" dirty="0"/>
                    </a:p>
                  </a:txBody>
                  <a:tcPr marL="91434" marR="91434" marT="45734" marB="45734"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729</Words>
  <Application>Microsoft Office PowerPoint</Application>
  <PresentationFormat>Diavetítés a képernyőre (4:3 oldalarány)</PresentationFormat>
  <Paragraphs>207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Managing workforce flow Seminar exercises</vt:lpstr>
      <vt:lpstr>Measuring labour turnover</vt:lpstr>
      <vt:lpstr>Calculation of labor turnover index</vt:lpstr>
      <vt:lpstr>Calculation of labor turnover index (individual work)</vt:lpstr>
      <vt:lpstr>Calculation of survival rate</vt:lpstr>
      <vt:lpstr>Solution</vt:lpstr>
      <vt:lpstr>Calculation of survival rate</vt:lpstr>
      <vt:lpstr>Solution</vt:lpstr>
      <vt:lpstr>9. dia</vt:lpstr>
      <vt:lpstr>10. dia</vt:lpstr>
      <vt:lpstr>Stability index calculation</vt:lpstr>
      <vt:lpstr>Stability index calculation</vt:lpstr>
      <vt:lpstr>THANKS for the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workforce flow Seminar exercises</dc:title>
  <dc:creator>Kun András</dc:creator>
  <cp:lastModifiedBy>Kun András</cp:lastModifiedBy>
  <cp:revision>1</cp:revision>
  <dcterms:created xsi:type="dcterms:W3CDTF">2013-12-04T23:26:14Z</dcterms:created>
  <dcterms:modified xsi:type="dcterms:W3CDTF">2013-12-04T23:59:05Z</dcterms:modified>
</cp:coreProperties>
</file>