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257" r:id="rId2"/>
    <p:sldId id="259" r:id="rId3"/>
    <p:sldId id="296" r:id="rId4"/>
    <p:sldId id="297" r:id="rId5"/>
    <p:sldId id="298" r:id="rId6"/>
    <p:sldId id="299" r:id="rId7"/>
    <p:sldId id="300" r:id="rId8"/>
    <p:sldId id="261" r:id="rId9"/>
    <p:sldId id="262" r:id="rId10"/>
    <p:sldId id="266" r:id="rId11"/>
    <p:sldId id="263" r:id="rId12"/>
    <p:sldId id="268" r:id="rId13"/>
    <p:sldId id="265" r:id="rId14"/>
    <p:sldId id="267" r:id="rId15"/>
    <p:sldId id="269" r:id="rId16"/>
    <p:sldId id="270" r:id="rId17"/>
    <p:sldId id="301" r:id="rId18"/>
    <p:sldId id="271" r:id="rId19"/>
    <p:sldId id="273" r:id="rId20"/>
    <p:sldId id="274" r:id="rId21"/>
    <p:sldId id="275" r:id="rId22"/>
    <p:sldId id="276" r:id="rId23"/>
    <p:sldId id="290" r:id="rId24"/>
    <p:sldId id="272" r:id="rId25"/>
    <p:sldId id="278" r:id="rId26"/>
    <p:sldId id="292" r:id="rId27"/>
    <p:sldId id="279" r:id="rId28"/>
    <p:sldId id="293" r:id="rId29"/>
    <p:sldId id="281" r:id="rId30"/>
    <p:sldId id="282" r:id="rId31"/>
    <p:sldId id="284" r:id="rId32"/>
    <p:sldId id="291" r:id="rId33"/>
    <p:sldId id="294" r:id="rId34"/>
    <p:sldId id="285" r:id="rId35"/>
    <p:sldId id="287" r:id="rId36"/>
    <p:sldId id="288" r:id="rId37"/>
    <p:sldId id="289" r:id="rId38"/>
    <p:sldId id="295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u="sng" kern="1200">
        <a:solidFill>
          <a:schemeClr val="tx2"/>
        </a:solidFill>
        <a:latin typeface="Helvetica" pitchFamily="12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u="sng" kern="1200">
        <a:solidFill>
          <a:schemeClr val="tx2"/>
        </a:solidFill>
        <a:latin typeface="Helvetica" pitchFamily="12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u="sng" kern="1200">
        <a:solidFill>
          <a:schemeClr val="tx2"/>
        </a:solidFill>
        <a:latin typeface="Helvetica" pitchFamily="12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u="sng" kern="1200">
        <a:solidFill>
          <a:schemeClr val="tx2"/>
        </a:solidFill>
        <a:latin typeface="Helvetica" pitchFamily="12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u="sng" kern="1200">
        <a:solidFill>
          <a:schemeClr val="tx2"/>
        </a:solidFill>
        <a:latin typeface="Helvetica" pitchFamily="122" charset="0"/>
        <a:ea typeface="+mn-ea"/>
        <a:cs typeface="+mn-cs"/>
      </a:defRPr>
    </a:lvl5pPr>
    <a:lvl6pPr marL="2286000" algn="l" defTabSz="914400" rtl="0" eaLnBrk="1" latinLnBrk="0" hangingPunct="1">
      <a:defRPr sz="2800" u="sng" kern="1200">
        <a:solidFill>
          <a:schemeClr val="tx2"/>
        </a:solidFill>
        <a:latin typeface="Helvetica" pitchFamily="122" charset="0"/>
        <a:ea typeface="+mn-ea"/>
        <a:cs typeface="+mn-cs"/>
      </a:defRPr>
    </a:lvl6pPr>
    <a:lvl7pPr marL="2743200" algn="l" defTabSz="914400" rtl="0" eaLnBrk="1" latinLnBrk="0" hangingPunct="1">
      <a:defRPr sz="2800" u="sng" kern="1200">
        <a:solidFill>
          <a:schemeClr val="tx2"/>
        </a:solidFill>
        <a:latin typeface="Helvetica" pitchFamily="122" charset="0"/>
        <a:ea typeface="+mn-ea"/>
        <a:cs typeface="+mn-cs"/>
      </a:defRPr>
    </a:lvl7pPr>
    <a:lvl8pPr marL="3200400" algn="l" defTabSz="914400" rtl="0" eaLnBrk="1" latinLnBrk="0" hangingPunct="1">
      <a:defRPr sz="2800" u="sng" kern="1200">
        <a:solidFill>
          <a:schemeClr val="tx2"/>
        </a:solidFill>
        <a:latin typeface="Helvetica" pitchFamily="122" charset="0"/>
        <a:ea typeface="+mn-ea"/>
        <a:cs typeface="+mn-cs"/>
      </a:defRPr>
    </a:lvl8pPr>
    <a:lvl9pPr marL="3657600" algn="l" defTabSz="914400" rtl="0" eaLnBrk="1" latinLnBrk="0" hangingPunct="1">
      <a:defRPr sz="2800" u="sng" kern="1200">
        <a:solidFill>
          <a:schemeClr val="tx2"/>
        </a:solidFill>
        <a:latin typeface="Helvetica" pitchFamily="12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641D"/>
    <a:srgbClr val="21892A"/>
    <a:srgbClr val="9B9B9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7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3" d="100"/>
          <a:sy n="103" d="100"/>
        </p:scale>
        <p:origin x="-233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0520D6E-E989-49BE-8D3C-7E638D66B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solidFill>
                  <a:schemeClr val="tx1"/>
                </a:solidFill>
                <a:latin typeface="Times" pitchFamily="12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solidFill>
                  <a:schemeClr val="tx1"/>
                </a:solidFill>
                <a:latin typeface="Times" pitchFamily="12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solidFill>
                  <a:schemeClr val="tx1"/>
                </a:solidFill>
                <a:latin typeface="Times" pitchFamily="12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solidFill>
                  <a:schemeClr val="tx1"/>
                </a:solidFill>
                <a:latin typeface="Times" pitchFamily="122" charset="0"/>
              </a:defRPr>
            </a:lvl1pPr>
          </a:lstStyle>
          <a:p>
            <a:pPr>
              <a:defRPr/>
            </a:pPr>
            <a:fld id="{5A60AF05-03BE-4329-AECC-B017D21A9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2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2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2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2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2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FA5013-5BD3-46A2-B734-0FB600B96FE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DAC946-CF39-4751-B210-B316F0EFBA3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E55486-87C5-4BA7-ABEF-C0DBF22ECA8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36657-7A9C-4200-9E13-7201AAEFB36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7D1F3-3540-4646-BCBB-89FA186B3DB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2D25CF-C3EF-4468-A414-9EE94C17196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565BC-F695-43A7-B964-E592CF0F5D7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72B4C6-967C-4165-A005-CF2034D9D2B0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AB3F57-FFC7-4486-A27D-674C40B2E8AC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A3A7E0-48AF-4AAA-835D-696BC346C973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1A8BB1-BBA2-477C-92E7-9D3DFFE769F4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374F9E-6C6B-4571-8B01-E520F0A8628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468C8D-F0B2-4F3C-96F9-EB796E407AF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996C4-3AB1-42E8-BF1F-38AC06C1AC0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46069-5A5B-422D-A5E9-0FA910DB516F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DD56D2-7344-441C-9212-C1E69E4EF8D8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01627D-B50A-457D-B18F-CA5DD9C3995C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7AAAD3-5EB7-4BD5-AD68-CF2D55A7C923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5251A-6C1A-4E48-8391-6A42C724A89E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D5E9BD-DAEE-46F2-8F34-E94F5B016AD7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555FEA-7413-44E7-94AA-C01A1B95D422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792409-B296-4D06-B347-AFEA318A1F53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BEB893-97BA-4EE7-AE4D-C243775D3C7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6C8D60-502F-4F73-A6AE-BA98778C3B3C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DF7BBF-DF24-44EA-B944-510D80D22379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44550B-71A6-4615-AE87-832F0FFF1E6E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E237EC-ECE0-4AF7-9BAF-081F77CE1AF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08CD86-312F-424B-A8C9-CD730FA059C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194ED3-C4EF-4C1E-B42D-68CF60359E6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9AE8CA-2457-45DC-A8E7-ACFCD072F82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B160-D6DA-4D34-BD4E-CE09C7A945A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E66AAE-9BA7-4E34-88FC-123A39CB24A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6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6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7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8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9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0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1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2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3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4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5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6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8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9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0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1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2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3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4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5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6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7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9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0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1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2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3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4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5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4" name="Rectangle 64"/>
            <p:cNvSpPr>
              <a:spLocks noChangeArrowheads="1"/>
            </p:cNvSpPr>
            <p:nvPr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" name="Rectangle 65"/>
            <p:cNvSpPr>
              <a:spLocks noChangeArrowheads="1"/>
            </p:cNvSpPr>
            <p:nvPr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66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hu-HU" sz="2400" u="none">
              <a:solidFill>
                <a:schemeClr val="tx1"/>
              </a:solidFill>
            </a:endParaRPr>
          </a:p>
        </p:txBody>
      </p:sp>
      <p:sp>
        <p:nvSpPr>
          <p:cNvPr id="67" name="Text Box 5"/>
          <p:cNvSpPr txBox="1">
            <a:spLocks noChangeArrowheads="1"/>
          </p:cNvSpPr>
          <p:nvPr/>
        </p:nvSpPr>
        <p:spPr bwMode="auto">
          <a:xfrm>
            <a:off x="76200" y="6535738"/>
            <a:ext cx="4419600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u="none">
                <a:solidFill>
                  <a:schemeClr val="tx1"/>
                </a:solidFill>
                <a:latin typeface="Arial" charset="0"/>
              </a:rPr>
              <a:t>Copyright © 2013 Pearson Education, Inc. Publishing as Prentice Hall.</a:t>
            </a:r>
            <a:endParaRPr lang="en-US" sz="1000" u="none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68" name="Picture 4" descr="nucleu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648200"/>
            <a:ext cx="1524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138" descr="516ZQzElRyL__SS500_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1 - </a:t>
            </a:r>
            <a:fld id="{5AA3A9BB-68A3-40E7-A32E-26BEFFE82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1 - </a:t>
            </a:r>
            <a:fld id="{3C923712-9F4E-45BA-AB9B-160237879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533400"/>
            <a:ext cx="2039938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533400"/>
            <a:ext cx="5970587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1 - </a:t>
            </a:r>
            <a:fld id="{FA741832-AA04-4C54-A14F-70608B83D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533400"/>
            <a:ext cx="8162925" cy="1090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1 - </a:t>
            </a:r>
            <a:fld id="{EF46003D-B39C-4210-BF59-7F1B8E0CF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D254EE2-3352-47A1-A59F-33E458D054D6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1 - </a:t>
            </a:r>
            <a:fld id="{0737B49D-7323-48A2-8815-1423454A9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1 - </a:t>
            </a:r>
            <a:fld id="{4D076EC0-251C-48BC-8761-BFB309538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1 - </a:t>
            </a:r>
            <a:fld id="{0F867610-11EC-45FE-BD8C-2438F376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1 - </a:t>
            </a:r>
            <a:fld id="{29B1193A-03DA-4906-8053-8AEFCD76B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1 - </a:t>
            </a:r>
            <a:fld id="{715EADE0-98D3-491E-A54B-B5AC2647E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1 - </a:t>
            </a:r>
            <a:fld id="{76B74E87-057D-4E9F-904D-1165C1A25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1 - </a:t>
            </a:r>
            <a:fld id="{685E8CDF-3CF3-4BD0-9E9C-FB4700C34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1 - </a:t>
            </a:r>
            <a:fld id="{8AE8EB18-2EB8-4E9D-903F-C17DB7F0A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9525"/>
            <a:ext cx="9147175" cy="6867525"/>
            <a:chOff x="0" y="0"/>
            <a:chExt cx="5762" cy="4326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34" name="Rectangle 5"/>
            <p:cNvSpPr>
              <a:spLocks noChangeArrowheads="1"/>
            </p:cNvSpPr>
            <p:nvPr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35" name="Rectangle 6"/>
            <p:cNvSpPr>
              <a:spLocks noChangeArrowheads="1"/>
            </p:cNvSpPr>
            <p:nvPr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36" name="Rectangle 7"/>
            <p:cNvSpPr>
              <a:spLocks noChangeArrowheads="1"/>
            </p:cNvSpPr>
            <p:nvPr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37" name="Rectangle 8"/>
            <p:cNvSpPr>
              <a:spLocks noChangeArrowheads="1"/>
            </p:cNvSpPr>
            <p:nvPr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38" name="Rectangle 9"/>
            <p:cNvSpPr>
              <a:spLocks noChangeArrowheads="1"/>
            </p:cNvSpPr>
            <p:nvPr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39" name="Rectangle 10"/>
            <p:cNvSpPr>
              <a:spLocks noChangeArrowheads="1"/>
            </p:cNvSpPr>
            <p:nvPr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40" name="Rectangle 11"/>
            <p:cNvSpPr>
              <a:spLocks noChangeArrowheads="1"/>
            </p:cNvSpPr>
            <p:nvPr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44" name="Rectangle 15"/>
            <p:cNvSpPr>
              <a:spLocks noChangeArrowheads="1"/>
            </p:cNvSpPr>
            <p:nvPr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45" name="Rectangle 16"/>
            <p:cNvSpPr>
              <a:spLocks noChangeArrowheads="1"/>
            </p:cNvSpPr>
            <p:nvPr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46" name="Rectangle 17"/>
            <p:cNvSpPr>
              <a:spLocks noChangeArrowheads="1"/>
            </p:cNvSpPr>
            <p:nvPr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47" name="Rectangle 18"/>
            <p:cNvSpPr>
              <a:spLocks noChangeArrowheads="1"/>
            </p:cNvSpPr>
            <p:nvPr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48" name="Rectangle 19"/>
            <p:cNvSpPr>
              <a:spLocks noChangeArrowheads="1"/>
            </p:cNvSpPr>
            <p:nvPr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49" name="Rectangle 20"/>
            <p:cNvSpPr>
              <a:spLocks noChangeArrowheads="1"/>
            </p:cNvSpPr>
            <p:nvPr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50" name="Rectangle 21"/>
            <p:cNvSpPr>
              <a:spLocks noChangeArrowheads="1"/>
            </p:cNvSpPr>
            <p:nvPr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51" name="Rectangle 22"/>
            <p:cNvSpPr>
              <a:spLocks noChangeArrowheads="1"/>
            </p:cNvSpPr>
            <p:nvPr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52" name="Rectangle 23"/>
            <p:cNvSpPr>
              <a:spLocks noChangeArrowheads="1"/>
            </p:cNvSpPr>
            <p:nvPr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53" name="Rectangle 24"/>
            <p:cNvSpPr>
              <a:spLocks noChangeArrowheads="1"/>
            </p:cNvSpPr>
            <p:nvPr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54" name="Rectangle 25"/>
            <p:cNvSpPr>
              <a:spLocks noChangeArrowheads="1"/>
            </p:cNvSpPr>
            <p:nvPr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55" name="Rectangle 26"/>
            <p:cNvSpPr>
              <a:spLocks noChangeArrowheads="1"/>
            </p:cNvSpPr>
            <p:nvPr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56" name="Rectangle 27"/>
            <p:cNvSpPr>
              <a:spLocks noChangeArrowheads="1"/>
            </p:cNvSpPr>
            <p:nvPr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57" name="Rectangle 28"/>
            <p:cNvSpPr>
              <a:spLocks noChangeArrowheads="1"/>
            </p:cNvSpPr>
            <p:nvPr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58" name="Rectangle 29"/>
            <p:cNvSpPr>
              <a:spLocks noChangeArrowheads="1"/>
            </p:cNvSpPr>
            <p:nvPr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59" name="Rectangle 30"/>
            <p:cNvSpPr>
              <a:spLocks noChangeArrowheads="1"/>
            </p:cNvSpPr>
            <p:nvPr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60" name="Rectangle 31"/>
            <p:cNvSpPr>
              <a:spLocks noChangeArrowheads="1"/>
            </p:cNvSpPr>
            <p:nvPr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61" name="Rectangle 32"/>
            <p:cNvSpPr>
              <a:spLocks noChangeArrowheads="1"/>
            </p:cNvSpPr>
            <p:nvPr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62" name="Rectangle 33"/>
            <p:cNvSpPr>
              <a:spLocks noChangeArrowheads="1"/>
            </p:cNvSpPr>
            <p:nvPr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63" name="Rectangle 34"/>
            <p:cNvSpPr>
              <a:spLocks noChangeArrowheads="1"/>
            </p:cNvSpPr>
            <p:nvPr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64" name="Rectangle 35"/>
            <p:cNvSpPr>
              <a:spLocks noChangeArrowheads="1"/>
            </p:cNvSpPr>
            <p:nvPr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65" name="Rectangle 36"/>
            <p:cNvSpPr>
              <a:spLocks noChangeArrowheads="1"/>
            </p:cNvSpPr>
            <p:nvPr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66" name="Rectangle 37"/>
            <p:cNvSpPr>
              <a:spLocks noChangeArrowheads="1"/>
            </p:cNvSpPr>
            <p:nvPr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67" name="Rectangle 38"/>
            <p:cNvSpPr>
              <a:spLocks noChangeArrowheads="1"/>
            </p:cNvSpPr>
            <p:nvPr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68" name="Rectangle 39"/>
            <p:cNvSpPr>
              <a:spLocks noChangeArrowheads="1"/>
            </p:cNvSpPr>
            <p:nvPr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69" name="Rectangle 40"/>
            <p:cNvSpPr>
              <a:spLocks noChangeArrowheads="1"/>
            </p:cNvSpPr>
            <p:nvPr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70" name="Rectangle 41"/>
            <p:cNvSpPr>
              <a:spLocks noChangeArrowheads="1"/>
            </p:cNvSpPr>
            <p:nvPr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71" name="Rectangle 42"/>
            <p:cNvSpPr>
              <a:spLocks noChangeArrowheads="1"/>
            </p:cNvSpPr>
            <p:nvPr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72" name="Rectangle 43"/>
            <p:cNvSpPr>
              <a:spLocks noChangeArrowheads="1"/>
            </p:cNvSpPr>
            <p:nvPr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73" name="Rectangle 44"/>
            <p:cNvSpPr>
              <a:spLocks noChangeArrowheads="1"/>
            </p:cNvSpPr>
            <p:nvPr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74" name="Rectangle 45"/>
            <p:cNvSpPr>
              <a:spLocks noChangeArrowheads="1"/>
            </p:cNvSpPr>
            <p:nvPr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75" name="Rectangle 46"/>
            <p:cNvSpPr>
              <a:spLocks noChangeArrowheads="1"/>
            </p:cNvSpPr>
            <p:nvPr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76" name="Rectangle 47"/>
            <p:cNvSpPr>
              <a:spLocks noChangeArrowheads="1"/>
            </p:cNvSpPr>
            <p:nvPr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77" name="Rectangle 48"/>
            <p:cNvSpPr>
              <a:spLocks noChangeArrowheads="1"/>
            </p:cNvSpPr>
            <p:nvPr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78" name="Rectangle 49"/>
            <p:cNvSpPr>
              <a:spLocks noChangeArrowheads="1"/>
            </p:cNvSpPr>
            <p:nvPr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79" name="Rectangle 50"/>
            <p:cNvSpPr>
              <a:spLocks noChangeArrowheads="1"/>
            </p:cNvSpPr>
            <p:nvPr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80" name="Rectangle 51"/>
            <p:cNvSpPr>
              <a:spLocks noChangeArrowheads="1"/>
            </p:cNvSpPr>
            <p:nvPr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81" name="Rectangle 52"/>
            <p:cNvSpPr>
              <a:spLocks noChangeArrowheads="1"/>
            </p:cNvSpPr>
            <p:nvPr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82" name="Rectangle 53"/>
            <p:cNvSpPr>
              <a:spLocks noChangeArrowheads="1"/>
            </p:cNvSpPr>
            <p:nvPr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83" name="Rectangle 54"/>
            <p:cNvSpPr>
              <a:spLocks noChangeArrowheads="1"/>
            </p:cNvSpPr>
            <p:nvPr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84" name="Rectangle 55"/>
            <p:cNvSpPr>
              <a:spLocks noChangeArrowheads="1"/>
            </p:cNvSpPr>
            <p:nvPr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85" name="Rectangle 56"/>
            <p:cNvSpPr>
              <a:spLocks noChangeArrowheads="1"/>
            </p:cNvSpPr>
            <p:nvPr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86" name="Rectangle 57"/>
            <p:cNvSpPr>
              <a:spLocks noChangeArrowheads="1"/>
            </p:cNvSpPr>
            <p:nvPr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87" name="Rectangle 58"/>
            <p:cNvSpPr>
              <a:spLocks noChangeArrowheads="1"/>
            </p:cNvSpPr>
            <p:nvPr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88" name="Rectangle 59"/>
            <p:cNvSpPr>
              <a:spLocks noChangeArrowheads="1"/>
            </p:cNvSpPr>
            <p:nvPr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89" name="Rectangle 60"/>
            <p:cNvSpPr>
              <a:spLocks noChangeArrowheads="1"/>
            </p:cNvSpPr>
            <p:nvPr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90" name="Rectangle 61"/>
            <p:cNvSpPr>
              <a:spLocks noChangeArrowheads="1"/>
            </p:cNvSpPr>
            <p:nvPr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91" name="Rectangle 62"/>
            <p:cNvSpPr>
              <a:spLocks noChangeArrowheads="1"/>
            </p:cNvSpPr>
            <p:nvPr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92" name="Rectangle 63"/>
            <p:cNvSpPr>
              <a:spLocks noChangeArrowheads="1"/>
            </p:cNvSpPr>
            <p:nvPr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93" name="Rectangle 64"/>
            <p:cNvSpPr>
              <a:spLocks noChangeArrowheads="1"/>
            </p:cNvSpPr>
            <p:nvPr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533400"/>
            <a:ext cx="8162925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  1 - </a:t>
            </a:r>
            <a:fld id="{F7EE39D5-D6FC-4044-B0AC-3AA88D3BF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0" name="Text Box 5"/>
          <p:cNvSpPr txBox="1">
            <a:spLocks noChangeArrowheads="1"/>
          </p:cNvSpPr>
          <p:nvPr/>
        </p:nvSpPr>
        <p:spPr bwMode="auto">
          <a:xfrm>
            <a:off x="76200" y="6535738"/>
            <a:ext cx="4495800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u="none">
                <a:solidFill>
                  <a:schemeClr val="tx1"/>
                </a:solidFill>
                <a:latin typeface="Arial" charset="0"/>
              </a:rPr>
              <a:t>Copyright © 2013 Pearson Education, Inc. Publishing as Prentice Hall.</a:t>
            </a:r>
            <a:endParaRPr lang="en-US" sz="1000" u="none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29" r:id="rId2"/>
    <p:sldLayoutId id="2147483830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 1 - </a:t>
            </a:r>
            <a:fld id="{B5DC5287-DB4B-4DF0-B678-732D7846B24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2291" name="Rectangle 1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22813" y="990600"/>
            <a:ext cx="4497387" cy="4191000"/>
          </a:xfrm>
          <a:noFill/>
        </p:spPr>
        <p:txBody>
          <a:bodyPr/>
          <a:lstStyle/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mtClean="0"/>
              <a:t>Chapter 1</a:t>
            </a:r>
          </a:p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smtClean="0"/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smtClean="0"/>
              <a:t>Differing Perspectives on Quality</a:t>
            </a:r>
          </a:p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sz="2400" smtClean="0"/>
          </a:p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2400" y="6019800"/>
            <a:ext cx="2895600" cy="457200"/>
          </a:xfrm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12293" name="Rectangle 17"/>
          <p:cNvSpPr>
            <a:spLocks noChangeArrowheads="1"/>
          </p:cNvSpPr>
          <p:nvPr/>
        </p:nvSpPr>
        <p:spPr bwMode="auto">
          <a:xfrm>
            <a:off x="122238" y="4884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400" u="none">
              <a:solidFill>
                <a:schemeClr val="tx1"/>
              </a:solidFill>
              <a:latin typeface="Times" pitchFamily="12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  1 - </a:t>
            </a:r>
            <a:fld id="{19491086-BBB0-4B65-A993-21E29B9EF6F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Quality	</a:t>
            </a:r>
            <a:r>
              <a:rPr lang="en-US" smtClean="0">
                <a:latin typeface="Helvetica" pitchFamily="122" charset="0"/>
              </a:rPr>
              <a:t/>
            </a:r>
            <a:br>
              <a:rPr lang="en-US" smtClean="0">
                <a:latin typeface="Helvetica" pitchFamily="122" charset="0"/>
              </a:rPr>
            </a:br>
            <a:r>
              <a:rPr lang="en-US" sz="2400" i="1" smtClean="0"/>
              <a:t>Garvin’s Product Quality Dimensions </a:t>
            </a:r>
            <a:endParaRPr lang="en-US" smtClean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110538" cy="4191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000" smtClean="0"/>
              <a:t>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800" smtClean="0"/>
          </a:p>
          <a:p>
            <a:pPr algn="ctr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800" smtClean="0"/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122238" y="4884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graphicFrame>
        <p:nvGraphicFramePr>
          <p:cNvPr id="14351" name="Group 15"/>
          <p:cNvGraphicFramePr>
            <a:graphicFrameLocks noGrp="1"/>
          </p:cNvGraphicFramePr>
          <p:nvPr/>
        </p:nvGraphicFramePr>
        <p:xfrm>
          <a:off x="1066800" y="2057400"/>
          <a:ext cx="6858000" cy="2514600"/>
        </p:xfrm>
        <a:graphic>
          <a:graphicData uri="http://schemas.openxmlformats.org/drawingml/2006/table">
            <a:tbl>
              <a:tblPr/>
              <a:tblGrid>
                <a:gridCol w="3429000"/>
                <a:gridCol w="3429000"/>
              </a:tblGrid>
              <a:tr h="2514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Performance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122" charset="0"/>
                        </a:rPr>
                        <a:t>Features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Reliability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Conformance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122" charset="0"/>
                        </a:rPr>
                        <a:t>  Attributes that supplement the product’s basic performance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  1 - </a:t>
            </a:r>
            <a:fld id="{AF24592A-CEC0-4B2A-8489-4F52F9ED779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Quality	</a:t>
            </a:r>
            <a:br>
              <a:rPr lang="en-US" smtClean="0"/>
            </a:br>
            <a:r>
              <a:rPr lang="en-US" sz="2400" i="1" smtClean="0"/>
              <a:t>Garvin’s Product Quality Dimensions</a:t>
            </a:r>
            <a:endParaRPr lang="en-US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110538" cy="4191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800" smtClean="0"/>
          </a:p>
          <a:p>
            <a:pPr algn="ctr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800" smtClean="0"/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122238" y="4884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graphicFrame>
        <p:nvGraphicFramePr>
          <p:cNvPr id="11281" name="Group 17"/>
          <p:cNvGraphicFramePr>
            <a:graphicFrameLocks noGrp="1"/>
          </p:cNvGraphicFramePr>
          <p:nvPr/>
        </p:nvGraphicFramePr>
        <p:xfrm>
          <a:off x="1066800" y="2209800"/>
          <a:ext cx="6858000" cy="3590925"/>
        </p:xfrm>
        <a:graphic>
          <a:graphicData uri="http://schemas.openxmlformats.org/drawingml/2006/table">
            <a:tbl>
              <a:tblPr/>
              <a:tblGrid>
                <a:gridCol w="3429000"/>
                <a:gridCol w="3429000"/>
              </a:tblGrid>
              <a:tr h="359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Performance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Features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122" charset="0"/>
                        </a:rPr>
                        <a:t>Reliability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Conformance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12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12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122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122" charset="0"/>
                        </a:rPr>
                        <a:t>Product’s propensity to perform consistently over the product’s useful life.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  1 - </a:t>
            </a:r>
            <a:fld id="{B6D9E508-36EA-47CF-A332-8AE4309BB56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Helvetica" pitchFamily="122" charset="0"/>
              </a:rPr>
              <a:t>What is Quality</a:t>
            </a:r>
            <a:br>
              <a:rPr lang="en-US" smtClean="0">
                <a:latin typeface="Helvetica" pitchFamily="122" charset="0"/>
              </a:rPr>
            </a:br>
            <a:r>
              <a:rPr lang="en-US" sz="2400" i="1" smtClean="0"/>
              <a:t>Garvin’s Product Quality Dimensions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110538" cy="4191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600" smtClean="0"/>
          </a:p>
          <a:p>
            <a:pPr algn="ctr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600" smtClean="0"/>
          </a:p>
        </p:txBody>
      </p:sp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122238" y="4884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graphicFrame>
        <p:nvGraphicFramePr>
          <p:cNvPr id="16402" name="Group 18"/>
          <p:cNvGraphicFramePr>
            <a:graphicFrameLocks noGrp="1"/>
          </p:cNvGraphicFramePr>
          <p:nvPr/>
        </p:nvGraphicFramePr>
        <p:xfrm>
          <a:off x="1143000" y="2057400"/>
          <a:ext cx="6858000" cy="4102596"/>
        </p:xfrm>
        <a:graphic>
          <a:graphicData uri="http://schemas.openxmlformats.org/drawingml/2006/table">
            <a:tbl>
              <a:tblPr/>
              <a:tblGrid>
                <a:gridCol w="3429000"/>
                <a:gridCol w="3429000"/>
              </a:tblGrid>
              <a:tr h="410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Performance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Features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Reliability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122" charset="0"/>
                        </a:rPr>
                        <a:t>Conformance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12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12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12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122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122" charset="0"/>
                        </a:rPr>
                        <a:t>Adherence to quantifiable specifications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-203200" y="38830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sp>
        <p:nvSpPr>
          <p:cNvPr id="18447" name="Rectangle 16"/>
          <p:cNvSpPr>
            <a:spLocks noChangeArrowheads="1"/>
          </p:cNvSpPr>
          <p:nvPr/>
        </p:nvSpPr>
        <p:spPr bwMode="auto">
          <a:xfrm>
            <a:off x="6072188" y="52149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400" u="none">
              <a:solidFill>
                <a:schemeClr val="tx1"/>
              </a:solidFill>
              <a:latin typeface="Times" pitchFamily="12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  1 - </a:t>
            </a:r>
            <a:fld id="{3CC7BED7-E18A-4004-B6D8-E9D2B4ABE2C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Quality	</a:t>
            </a:r>
            <a:br>
              <a:rPr lang="en-US" smtClean="0"/>
            </a:br>
            <a:r>
              <a:rPr lang="en-US" sz="2400" i="1" smtClean="0"/>
              <a:t>Garvin’s Product Quality Dimensions</a:t>
            </a:r>
            <a:endParaRPr lang="en-US" smtClean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110538" cy="4191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000" smtClean="0"/>
              <a:t>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800" smtClean="0"/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122238" y="4884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graphicFrame>
        <p:nvGraphicFramePr>
          <p:cNvPr id="13330" name="Group 18"/>
          <p:cNvGraphicFramePr>
            <a:graphicFrameLocks noGrp="1"/>
          </p:cNvGraphicFramePr>
          <p:nvPr/>
        </p:nvGraphicFramePr>
        <p:xfrm>
          <a:off x="1143000" y="2057400"/>
          <a:ext cx="6858000" cy="3022600"/>
        </p:xfrm>
        <a:graphic>
          <a:graphicData uri="http://schemas.openxmlformats.org/drawingml/2006/table">
            <a:tbl>
              <a:tblPr/>
              <a:tblGrid>
                <a:gridCol w="3429000"/>
                <a:gridCol w="3429000"/>
              </a:tblGrid>
              <a:tr h="302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122" charset="0"/>
                        </a:rPr>
                        <a:t> Ability to tolerate stress or trauma without failing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122" charset="0"/>
                        </a:rPr>
                        <a:t>Durability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12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122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Serviceability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 Aesthetics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 Perceived Quality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  1 - </a:t>
            </a:r>
            <a:fld id="{3FDBD539-8C7F-4D81-8D9A-A75DA595F91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Quality</a:t>
            </a:r>
            <a:br>
              <a:rPr lang="en-US" smtClean="0"/>
            </a:br>
            <a:r>
              <a:rPr lang="en-US" sz="2400" i="1" smtClean="0"/>
              <a:t>Garvin’s Product Quality Dimensions</a:t>
            </a:r>
            <a:endParaRPr lang="en-US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110538" cy="4191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800" smtClean="0"/>
          </a:p>
        </p:txBody>
      </p:sp>
      <p:sp>
        <p:nvSpPr>
          <p:cNvPr id="20486" name="Rectangle 4"/>
          <p:cNvSpPr>
            <a:spLocks noChangeArrowheads="1"/>
          </p:cNvSpPr>
          <p:nvPr/>
        </p:nvSpPr>
        <p:spPr bwMode="auto">
          <a:xfrm>
            <a:off x="122238" y="4884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graphicFrame>
        <p:nvGraphicFramePr>
          <p:cNvPr id="15375" name="Group 15"/>
          <p:cNvGraphicFramePr>
            <a:graphicFrameLocks noGrp="1"/>
          </p:cNvGraphicFramePr>
          <p:nvPr/>
        </p:nvGraphicFramePr>
        <p:xfrm>
          <a:off x="1143000" y="2057400"/>
          <a:ext cx="6858000" cy="2946400"/>
        </p:xfrm>
        <a:graphic>
          <a:graphicData uri="http://schemas.openxmlformats.org/drawingml/2006/table">
            <a:tbl>
              <a:tblPr/>
              <a:tblGrid>
                <a:gridCol w="3429000"/>
                <a:gridCol w="3429000"/>
              </a:tblGrid>
              <a:tr h="294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122" charset="0"/>
                        </a:rPr>
                        <a:t> The ease and low cost of repair for a product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Durability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122" charset="0"/>
                        </a:rPr>
                        <a:t>Serviceability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 Aesthetics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 Perceived Quality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  1 - </a:t>
            </a:r>
            <a:fld id="{A76753F4-1DA0-47A7-B83E-CDC3768EF06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Quality	</a:t>
            </a:r>
            <a:br>
              <a:rPr lang="en-US" smtClean="0"/>
            </a:br>
            <a:r>
              <a:rPr lang="en-US" sz="2400" i="1" smtClean="0"/>
              <a:t>Garvin’s Product Quality Dimensions</a:t>
            </a:r>
            <a:endParaRPr lang="en-US" smtClean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110538" cy="4191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600" smtClean="0"/>
          </a:p>
        </p:txBody>
      </p:sp>
      <p:sp>
        <p:nvSpPr>
          <p:cNvPr id="21510" name="Rectangle 4"/>
          <p:cNvSpPr>
            <a:spLocks noChangeArrowheads="1"/>
          </p:cNvSpPr>
          <p:nvPr/>
        </p:nvSpPr>
        <p:spPr bwMode="auto">
          <a:xfrm>
            <a:off x="122238" y="4884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graphicFrame>
        <p:nvGraphicFramePr>
          <p:cNvPr id="17424" name="Group 16"/>
          <p:cNvGraphicFramePr>
            <a:graphicFrameLocks noGrp="1"/>
          </p:cNvGraphicFramePr>
          <p:nvPr/>
        </p:nvGraphicFramePr>
        <p:xfrm>
          <a:off x="1143000" y="2057400"/>
          <a:ext cx="6858000" cy="2566988"/>
        </p:xfrm>
        <a:graphic>
          <a:graphicData uri="http://schemas.openxmlformats.org/drawingml/2006/table">
            <a:tbl>
              <a:tblPr/>
              <a:tblGrid>
                <a:gridCol w="3429000"/>
                <a:gridCol w="3429000"/>
              </a:tblGrid>
              <a:tr h="256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122" charset="0"/>
                        </a:rPr>
                        <a:t>  Degree to which product attributes are matched to consumer preferences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Durability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 Serviceability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122" charset="0"/>
                        </a:rPr>
                        <a:t>Aesthetics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9B9B9B"/>
                        </a:solidFill>
                        <a:effectLst/>
                        <a:latin typeface="Helvetica" pitchFamily="12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 Perceived Quality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12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122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  1 - </a:t>
            </a:r>
            <a:fld id="{ECFF6B0B-990C-4641-AF36-C9C79432B2F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Quality</a:t>
            </a:r>
            <a:br>
              <a:rPr lang="en-US" smtClean="0"/>
            </a:br>
            <a:r>
              <a:rPr lang="en-US" sz="2400" i="1" smtClean="0"/>
              <a:t>Garvin’s Product Quality Dimensions</a:t>
            </a:r>
            <a:endParaRPr lang="en-US" smtClean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110538" cy="4191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1800" smtClean="0"/>
              <a:t>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600" smtClean="0"/>
          </a:p>
        </p:txBody>
      </p:sp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122238" y="4884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graphicFrame>
        <p:nvGraphicFramePr>
          <p:cNvPr id="18450" name="Group 18"/>
          <p:cNvGraphicFramePr>
            <a:graphicFrameLocks noGrp="1"/>
          </p:cNvGraphicFramePr>
          <p:nvPr/>
        </p:nvGraphicFramePr>
        <p:xfrm>
          <a:off x="1143000" y="2057400"/>
          <a:ext cx="6858000" cy="2566988"/>
        </p:xfrm>
        <a:graphic>
          <a:graphicData uri="http://schemas.openxmlformats.org/drawingml/2006/table">
            <a:tbl>
              <a:tblPr/>
              <a:tblGrid>
                <a:gridCol w="3429000"/>
                <a:gridCol w="3429000"/>
              </a:tblGrid>
              <a:tr h="256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122" charset="0"/>
                        </a:rPr>
                        <a:t>  Quality as the customer perceives it…image, recognition, word of mouth.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Durability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 Serviceability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 Aesthetics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122" charset="0"/>
                        </a:rPr>
                        <a:t>Perceived Quality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9B9B9B"/>
                        </a:solidFill>
                        <a:effectLst/>
                        <a:latin typeface="Helvetica" pitchFamily="12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122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HIPI </a:t>
            </a:r>
            <a:r>
              <a:rPr lang="en-US"/>
              <a:t>principles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Heterogenity</a:t>
            </a:r>
            <a:endParaRPr lang="en-US" dirty="0"/>
          </a:p>
          <a:p>
            <a:r>
              <a:rPr lang="en-US" dirty="0" smtClean="0"/>
              <a:t>Intangibility</a:t>
            </a:r>
            <a:endParaRPr lang="en-US" dirty="0"/>
          </a:p>
          <a:p>
            <a:r>
              <a:rPr lang="en-US" dirty="0" err="1" smtClean="0"/>
              <a:t>Perishability</a:t>
            </a:r>
            <a:endParaRPr lang="en-US" dirty="0"/>
          </a:p>
          <a:p>
            <a:r>
              <a:rPr lang="en-US" dirty="0" smtClean="0"/>
              <a:t>Inseparability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  1 - </a:t>
            </a:r>
            <a:fld id="{887E55DD-B524-48CB-AAFD-AF8B61256A0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Quality	</a:t>
            </a:r>
            <a:br>
              <a:rPr lang="en-US" smtClean="0"/>
            </a:br>
            <a:r>
              <a:rPr lang="en-US" sz="2400" i="1" smtClean="0">
                <a:solidFill>
                  <a:srgbClr val="17641D"/>
                </a:solidFill>
              </a:rPr>
              <a:t>PZ&amp;B’s Service</a:t>
            </a:r>
            <a:r>
              <a:rPr lang="en-US" sz="2400" i="1" smtClean="0"/>
              <a:t> Quality Dimensions</a:t>
            </a:r>
            <a:endParaRPr lang="en-US" smtClean="0"/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110538" cy="4191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600" smtClean="0"/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122238" y="4884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graphicFrame>
        <p:nvGraphicFramePr>
          <p:cNvPr id="19473" name="Group 17"/>
          <p:cNvGraphicFramePr>
            <a:graphicFrameLocks noGrp="1"/>
          </p:cNvGraphicFramePr>
          <p:nvPr/>
        </p:nvGraphicFramePr>
        <p:xfrm>
          <a:off x="1219200" y="2057400"/>
          <a:ext cx="6858000" cy="2566988"/>
        </p:xfrm>
        <a:graphic>
          <a:graphicData uri="http://schemas.openxmlformats.org/drawingml/2006/table">
            <a:tbl>
              <a:tblPr/>
              <a:tblGrid>
                <a:gridCol w="3429000"/>
                <a:gridCol w="3429000"/>
              </a:tblGrid>
              <a:tr h="256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122" charset="0"/>
                        </a:rPr>
                        <a:t> Tangibles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122" charset="0"/>
                        </a:rPr>
                        <a:t> Service Reliability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122" charset="0"/>
                        </a:rPr>
                        <a:t> Responsiveness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122" charset="0"/>
                        </a:rPr>
                        <a:t> Assurance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122" charset="0"/>
                        </a:rPr>
                        <a:t> Empathy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12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122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  1 - </a:t>
            </a:r>
            <a:fld id="{AC310CD8-8B1E-49FD-A8EB-8676685AF69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Quality	</a:t>
            </a:r>
            <a:br>
              <a:rPr lang="en-US" smtClean="0"/>
            </a:br>
            <a:r>
              <a:rPr lang="en-US" sz="2400" i="1" smtClean="0">
                <a:solidFill>
                  <a:srgbClr val="17641D"/>
                </a:solidFill>
              </a:rPr>
              <a:t>PZ&amp;B’s Service</a:t>
            </a:r>
            <a:r>
              <a:rPr lang="en-US" sz="2400" i="1" smtClean="0"/>
              <a:t> Quality Dimensions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110538" cy="4191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600" smtClean="0"/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122238" y="4884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graphicFrame>
        <p:nvGraphicFramePr>
          <p:cNvPr id="21521" name="Group 17"/>
          <p:cNvGraphicFramePr>
            <a:graphicFrameLocks noGrp="1"/>
          </p:cNvGraphicFramePr>
          <p:nvPr/>
        </p:nvGraphicFramePr>
        <p:xfrm>
          <a:off x="1143000" y="2057400"/>
          <a:ext cx="6858000" cy="3163888"/>
        </p:xfrm>
        <a:graphic>
          <a:graphicData uri="http://schemas.openxmlformats.org/drawingml/2006/table">
            <a:tbl>
              <a:tblPr/>
              <a:tblGrid>
                <a:gridCol w="3429000"/>
                <a:gridCol w="3429000"/>
              </a:tblGrid>
              <a:tr h="316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122" charset="0"/>
                        </a:rPr>
                        <a:t> Tangibles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12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122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Service Reliability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 Responsiveness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 Assurance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 Empathy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122" charset="0"/>
                        </a:rPr>
                        <a:t>Physical appearance of the facility, equipment, personnel and communications materials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122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  1 - </a:t>
            </a:r>
            <a:fld id="{AAC5D530-C033-4FCC-A303-E15489C521C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latin typeface="Helvetica" pitchFamily="122" charset="0"/>
              </a:rPr>
              <a:t> </a:t>
            </a:r>
            <a:endParaRPr lang="en-US" smtClean="0"/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110538" cy="4191000"/>
          </a:xfrm>
          <a:noFill/>
        </p:spPr>
        <p:txBody>
          <a:bodyPr/>
          <a:lstStyle/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mtClean="0"/>
              <a:t>What is Quality?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mtClean="0"/>
              <a:t>Differing Functional Perspectives on Quality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mtClean="0"/>
              <a:t>The Three Spheres of Quality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mtClean="0"/>
              <a:t>Other Perspectives on Quality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mtClean="0"/>
              <a:t>Arriving at a Common Perspective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</a:pPr>
            <a:endParaRPr lang="en-US" smtClean="0"/>
          </a:p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sz="2400" smtClean="0"/>
          </a:p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1400" b="1" smtClean="0">
                <a:solidFill>
                  <a:schemeClr val="bg2"/>
                </a:solidFill>
                <a:latin typeface="Times New Roman" pitchFamily="18" charset="0"/>
              </a:rPr>
              <a:t>(</a:t>
            </a:r>
          </a:p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sz="1400" b="1" smtClean="0">
              <a:latin typeface="Times New Roman" pitchFamily="18" charset="0"/>
            </a:endParaRPr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122238" y="4884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1271588" y="274638"/>
            <a:ext cx="5657850" cy="944562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u="none">
                <a:latin typeface="Times New Roman" pitchFamily="18" charset="0"/>
              </a:rPr>
              <a:t>Differing Perspectives on Quality</a:t>
            </a:r>
            <a:endParaRPr lang="en-US" sz="3200" i="1" u="none">
              <a:latin typeface="Times New Roman" pitchFamily="18" charset="0"/>
            </a:endParaRPr>
          </a:p>
          <a:p>
            <a:r>
              <a:rPr lang="en-US" sz="2400" i="1" u="none">
                <a:latin typeface="Times New Roman" pitchFamily="18" charset="0"/>
              </a:rPr>
              <a:t>Chapter 1</a:t>
            </a:r>
            <a:endParaRPr lang="en-US" sz="3200" u="none">
              <a:solidFill>
                <a:schemeClr val="tx1"/>
              </a:solidFill>
            </a:endParaRPr>
          </a:p>
        </p:txBody>
      </p:sp>
      <p:sp>
        <p:nvSpPr>
          <p:cNvPr id="13320" name="Rectangle 7"/>
          <p:cNvSpPr>
            <a:spLocks noChangeArrowheads="1"/>
          </p:cNvSpPr>
          <p:nvPr/>
        </p:nvSpPr>
        <p:spPr bwMode="auto">
          <a:xfrm>
            <a:off x="8088313" y="6327775"/>
            <a:ext cx="184150" cy="519113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  1 - </a:t>
            </a:r>
            <a:fld id="{E81E652C-1600-435A-AD34-B3BDF9C914C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Quality	</a:t>
            </a:r>
            <a:br>
              <a:rPr lang="en-US" smtClean="0"/>
            </a:br>
            <a:r>
              <a:rPr lang="en-US" sz="2400" i="1" smtClean="0">
                <a:solidFill>
                  <a:srgbClr val="17641D"/>
                </a:solidFill>
              </a:rPr>
              <a:t>PZ&amp;B’s Service</a:t>
            </a:r>
            <a:r>
              <a:rPr lang="en-US" sz="2400" i="1" smtClean="0"/>
              <a:t> Quality Dimensions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110538" cy="4191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600" smtClean="0"/>
          </a:p>
        </p:txBody>
      </p:sp>
      <p:sp>
        <p:nvSpPr>
          <p:cNvPr id="25606" name="Rectangle 4"/>
          <p:cNvSpPr>
            <a:spLocks noChangeArrowheads="1"/>
          </p:cNvSpPr>
          <p:nvPr/>
        </p:nvSpPr>
        <p:spPr bwMode="auto">
          <a:xfrm>
            <a:off x="122238" y="4884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graphicFrame>
        <p:nvGraphicFramePr>
          <p:cNvPr id="22544" name="Group 16"/>
          <p:cNvGraphicFramePr>
            <a:graphicFrameLocks noGrp="1"/>
          </p:cNvGraphicFramePr>
          <p:nvPr/>
        </p:nvGraphicFramePr>
        <p:xfrm>
          <a:off x="1295400" y="2057400"/>
          <a:ext cx="6858000" cy="3163888"/>
        </p:xfrm>
        <a:graphic>
          <a:graphicData uri="http://schemas.openxmlformats.org/drawingml/2006/table">
            <a:tbl>
              <a:tblPr/>
              <a:tblGrid>
                <a:gridCol w="3429000"/>
                <a:gridCol w="3429000"/>
              </a:tblGrid>
              <a:tr h="316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Tangibles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122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122" charset="0"/>
                        </a:rPr>
                        <a:t>Service Reliability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12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122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Responsiveness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 Assurance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 Empathy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122" charset="0"/>
                        </a:rPr>
                        <a:t>The ability of the service provider to perform the promised service dependably and accurately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122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  1 - </a:t>
            </a:r>
            <a:fld id="{A21EF6F4-14D7-48EE-B6B7-58FF322CFF8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Quality	</a:t>
            </a:r>
            <a:br>
              <a:rPr lang="en-US" smtClean="0"/>
            </a:br>
            <a:r>
              <a:rPr lang="en-US" sz="2400" i="1" smtClean="0">
                <a:solidFill>
                  <a:srgbClr val="17641D"/>
                </a:solidFill>
              </a:rPr>
              <a:t>PZ&amp;B’s Service</a:t>
            </a:r>
            <a:r>
              <a:rPr lang="en-US" sz="2400" i="1" smtClean="0"/>
              <a:t> Quality Dimensions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110538" cy="4191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600" smtClean="0"/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122238" y="4884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graphicFrame>
        <p:nvGraphicFramePr>
          <p:cNvPr id="23570" name="Group 18"/>
          <p:cNvGraphicFramePr>
            <a:graphicFrameLocks noGrp="1"/>
          </p:cNvGraphicFramePr>
          <p:nvPr/>
        </p:nvGraphicFramePr>
        <p:xfrm>
          <a:off x="1295400" y="2057400"/>
          <a:ext cx="6858000" cy="2566988"/>
        </p:xfrm>
        <a:graphic>
          <a:graphicData uri="http://schemas.openxmlformats.org/drawingml/2006/table">
            <a:tbl>
              <a:tblPr/>
              <a:tblGrid>
                <a:gridCol w="3429000"/>
                <a:gridCol w="3429000"/>
              </a:tblGrid>
              <a:tr h="256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122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Tangibles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 Service Reliability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122" charset="0"/>
                        </a:rPr>
                        <a:t> Responsiveness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9B9B9B"/>
                        </a:solidFill>
                        <a:effectLst/>
                        <a:latin typeface="Helvetica" pitchFamily="12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 Assurance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 Empathy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122" charset="0"/>
                        </a:rPr>
                        <a:t>The willingness of the provider to be helpful and prompt in providing service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122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38" name="Rectangle 19"/>
          <p:cNvSpPr>
            <a:spLocks noChangeArrowheads="1"/>
          </p:cNvSpPr>
          <p:nvPr/>
        </p:nvSpPr>
        <p:spPr bwMode="auto">
          <a:xfrm>
            <a:off x="5772150" y="5867400"/>
            <a:ext cx="184150" cy="519113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  1 - </a:t>
            </a:r>
            <a:fld id="{884A7DF0-789D-4848-9D4D-594FCDD9A9A1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Quality	</a:t>
            </a:r>
            <a:br>
              <a:rPr lang="en-US" smtClean="0"/>
            </a:br>
            <a:r>
              <a:rPr lang="en-US" sz="2400" i="1" smtClean="0">
                <a:solidFill>
                  <a:srgbClr val="17641D"/>
                </a:solidFill>
              </a:rPr>
              <a:t>PZ&amp;B’s Service</a:t>
            </a:r>
            <a:r>
              <a:rPr lang="en-US" sz="2400" i="1" smtClean="0"/>
              <a:t> Quality Dimensions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110538" cy="4191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600" smtClean="0"/>
          </a:p>
        </p:txBody>
      </p:sp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122238" y="4884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graphicFrame>
        <p:nvGraphicFramePr>
          <p:cNvPr id="24593" name="Group 17"/>
          <p:cNvGraphicFramePr>
            <a:graphicFrameLocks noGrp="1"/>
          </p:cNvGraphicFramePr>
          <p:nvPr/>
        </p:nvGraphicFramePr>
        <p:xfrm>
          <a:off x="1295400" y="2057400"/>
          <a:ext cx="6858000" cy="3078470"/>
        </p:xfrm>
        <a:graphic>
          <a:graphicData uri="http://schemas.openxmlformats.org/drawingml/2006/table">
            <a:tbl>
              <a:tblPr/>
              <a:tblGrid>
                <a:gridCol w="3429000"/>
                <a:gridCol w="3429000"/>
              </a:tblGrid>
              <a:tr h="307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Tangibles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 Service Reliability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 Responsiveness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122" charset="0"/>
                        </a:rPr>
                        <a:t>Assurance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B9B9B"/>
                        </a:solidFill>
                        <a:effectLst/>
                        <a:latin typeface="Helvetica" pitchFamily="12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 Empathy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122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122" charset="0"/>
                        </a:rPr>
                        <a:t>The knowledge and courtesy of the employees and their ability to inspire trust and confidence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122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  1 - </a:t>
            </a:r>
            <a:fld id="{14478C71-B0FF-4DB6-96CC-A9AE6218085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Quality	</a:t>
            </a:r>
            <a:br>
              <a:rPr lang="en-US" smtClean="0"/>
            </a:br>
            <a:r>
              <a:rPr lang="en-US" sz="2400" i="1" smtClean="0">
                <a:solidFill>
                  <a:srgbClr val="17641D"/>
                </a:solidFill>
              </a:rPr>
              <a:t>PZ&amp;B’s Service</a:t>
            </a:r>
            <a:r>
              <a:rPr lang="en-US" sz="2400" i="1" smtClean="0"/>
              <a:t> Quality Dimensions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110538" cy="4191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600" smtClean="0"/>
          </a:p>
        </p:txBody>
      </p:sp>
      <p:sp>
        <p:nvSpPr>
          <p:cNvPr id="28678" name="Rectangle 4"/>
          <p:cNvSpPr>
            <a:spLocks noChangeArrowheads="1"/>
          </p:cNvSpPr>
          <p:nvPr/>
        </p:nvSpPr>
        <p:spPr bwMode="auto">
          <a:xfrm>
            <a:off x="122238" y="4884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graphicFrame>
        <p:nvGraphicFramePr>
          <p:cNvPr id="52229" name="Group 5"/>
          <p:cNvGraphicFramePr>
            <a:graphicFrameLocks noGrp="1"/>
          </p:cNvGraphicFramePr>
          <p:nvPr/>
        </p:nvGraphicFramePr>
        <p:xfrm>
          <a:off x="1295400" y="2057400"/>
          <a:ext cx="6858000" cy="3078470"/>
        </p:xfrm>
        <a:graphic>
          <a:graphicData uri="http://schemas.openxmlformats.org/drawingml/2006/table">
            <a:tbl>
              <a:tblPr/>
              <a:tblGrid>
                <a:gridCol w="3429000"/>
                <a:gridCol w="3429000"/>
              </a:tblGrid>
              <a:tr h="307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Tangibles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 Service Reliability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 Responsiveness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 Assurance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122" charset="0"/>
                        </a:rPr>
                        <a:t>Empathy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122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122" charset="0"/>
                        </a:rPr>
                        <a:t>Caring individualized attention from the service firm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122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  1 - </a:t>
            </a:r>
            <a:fld id="{CBAD7FAA-998A-40DC-9DF5-32A8D8847B0C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What is Quality?</a:t>
            </a:r>
            <a:endParaRPr lang="en-US" smtClean="0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110538" cy="4191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900" smtClean="0"/>
              <a:t>Why does it matter that different definitions of quality exist?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400" smtClean="0"/>
              <a:t> </a:t>
            </a: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000" smtClean="0"/>
          </a:p>
        </p:txBody>
      </p:sp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122238" y="4884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sp>
        <p:nvSpPr>
          <p:cNvPr id="29703" name="Rectangle 15"/>
          <p:cNvSpPr>
            <a:spLocks noChangeArrowheads="1"/>
          </p:cNvSpPr>
          <p:nvPr/>
        </p:nvSpPr>
        <p:spPr bwMode="auto">
          <a:xfrm>
            <a:off x="3187700" y="1800225"/>
            <a:ext cx="184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  1 - </a:t>
            </a:r>
            <a:fld id="{189EB99A-537A-477E-9651-D2241A7E921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Helvetica" pitchFamily="122" charset="0"/>
              </a:rPr>
              <a:t> </a:t>
            </a:r>
            <a:endParaRPr lang="en-US" smtClean="0"/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09800"/>
            <a:ext cx="8110538" cy="4191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800" smtClean="0"/>
              <a:t>Functional Perspectives on quality include: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smtClean="0"/>
              <a:t>Supply Chain Management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smtClean="0"/>
              <a:t>Engineering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smtClean="0"/>
              <a:t>Operations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smtClean="0"/>
              <a:t>Strategic Management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smtClean="0"/>
              <a:t>Marketing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smtClean="0"/>
              <a:t>Financial/Accounting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smtClean="0"/>
              <a:t>Human resources</a:t>
            </a:r>
            <a:endParaRPr lang="en-US" smtClean="0"/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3600" smtClean="0"/>
              <a:t> </a:t>
            </a: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000" smtClean="0"/>
              <a:t> </a:t>
            </a: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</p:txBody>
      </p:sp>
      <p:sp>
        <p:nvSpPr>
          <p:cNvPr id="30726" name="Rectangle 4"/>
          <p:cNvSpPr>
            <a:spLocks noChangeArrowheads="1"/>
          </p:cNvSpPr>
          <p:nvPr/>
        </p:nvSpPr>
        <p:spPr bwMode="auto">
          <a:xfrm>
            <a:off x="122238" y="4884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sp>
        <p:nvSpPr>
          <p:cNvPr id="30727" name="Rectangle 5"/>
          <p:cNvSpPr>
            <a:spLocks noChangeArrowheads="1"/>
          </p:cNvSpPr>
          <p:nvPr/>
        </p:nvSpPr>
        <p:spPr bwMode="auto">
          <a:xfrm>
            <a:off x="3187700" y="1800225"/>
            <a:ext cx="184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sp>
        <p:nvSpPr>
          <p:cNvPr id="30728" name="Rectangle 6"/>
          <p:cNvSpPr>
            <a:spLocks noChangeArrowheads="1"/>
          </p:cNvSpPr>
          <p:nvPr/>
        </p:nvSpPr>
        <p:spPr bwMode="auto">
          <a:xfrm>
            <a:off x="1038225" y="623888"/>
            <a:ext cx="6623050" cy="1128712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000" i="1" u="none">
                <a:latin typeface="Times New Roman" pitchFamily="18" charset="0"/>
              </a:rPr>
              <a:t>What is Quality?</a:t>
            </a:r>
          </a:p>
          <a:p>
            <a:r>
              <a:rPr lang="en-US" i="1" u="none">
                <a:latin typeface="Times New Roman" pitchFamily="18" charset="0"/>
              </a:rPr>
              <a:t>Differing Functional Perspectives on Quality</a:t>
            </a:r>
            <a:endParaRPr lang="en-US" i="1" u="none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  1 - </a:t>
            </a:r>
            <a:fld id="{CC78B84D-6FB2-4F08-98EA-7826E6F56A0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What is Quality?</a:t>
            </a:r>
            <a:br>
              <a:rPr lang="en-US" i="1" smtClean="0"/>
            </a:br>
            <a:r>
              <a:rPr lang="en-US" sz="2800" i="1" smtClean="0"/>
              <a:t>Differing Functional Perspectives on Quality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110538" cy="4191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600" smtClean="0"/>
              <a:t>Supply Chain Management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000" smtClean="0"/>
          </a:p>
          <a:p>
            <a:pPr lvl="1" eaLnBrk="1" hangingPunct="1">
              <a:lnSpc>
                <a:spcPct val="6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smtClean="0"/>
              <a:t>Upstream activities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smtClean="0"/>
              <a:t>Core processes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smtClean="0"/>
              <a:t>Downstream activities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mtClean="0"/>
              <a:t> </a:t>
            </a: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800" smtClean="0"/>
              <a:t> </a:t>
            </a:r>
            <a:endParaRPr lang="en-US" sz="16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600" smtClean="0"/>
          </a:p>
        </p:txBody>
      </p:sp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122238" y="4884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sp>
        <p:nvSpPr>
          <p:cNvPr id="31751" name="Rectangle 5"/>
          <p:cNvSpPr>
            <a:spLocks noChangeArrowheads="1"/>
          </p:cNvSpPr>
          <p:nvPr/>
        </p:nvSpPr>
        <p:spPr bwMode="auto">
          <a:xfrm>
            <a:off x="3187700" y="1800225"/>
            <a:ext cx="184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 descr="C:\Users\Steve\AppData\Local\Temp\Temp1_foster5_art.zip\foster5_art\M01\IMAGES-FINAL_M01\fg01_00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828800"/>
            <a:ext cx="48926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  1 - </a:t>
            </a:r>
            <a:fld id="{C2C802A6-1C89-43A3-96DC-8D88880BC1B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What is Quality?</a:t>
            </a:r>
            <a:br>
              <a:rPr lang="en-US" i="1" smtClean="0"/>
            </a:br>
            <a:r>
              <a:rPr lang="en-US" sz="2800" i="1" smtClean="0"/>
              <a:t>Differing Functional Perspectives on Quality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4191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600" dirty="0" smtClean="0"/>
              <a:t>Engineering</a:t>
            </a:r>
            <a:endParaRPr lang="en-US" sz="2000" dirty="0" smtClean="0"/>
          </a:p>
          <a:p>
            <a:pPr indent="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000" dirty="0" smtClean="0"/>
          </a:p>
          <a:p>
            <a:pPr marL="91440" indent="0" eaLnBrk="1" hangingPunct="1">
              <a:spcBef>
                <a:spcPts val="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dirty="0" smtClean="0"/>
              <a:t>Applying mathematical problem-solving skills </a:t>
            </a:r>
          </a:p>
          <a:p>
            <a:pPr marL="91440" indent="0" eaLnBrk="1" hangingPunct="1">
              <a:spcBef>
                <a:spcPts val="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dirty="0" smtClean="0"/>
              <a:t>and modeling techniques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400" dirty="0" smtClean="0"/>
          </a:p>
          <a:p>
            <a:pPr lvl="1" eaLnBrk="1" hangingPunct="1">
              <a:lnSpc>
                <a:spcPct val="6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Product Design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Process Design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800" dirty="0" smtClean="0"/>
              <a:t> </a:t>
            </a:r>
            <a:endParaRPr lang="en-US" sz="16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endParaRPr lang="en-US" sz="1600" dirty="0" smtClean="0"/>
          </a:p>
        </p:txBody>
      </p:sp>
      <p:sp>
        <p:nvSpPr>
          <p:cNvPr id="32775" name="Rectangle 4"/>
          <p:cNvSpPr>
            <a:spLocks noChangeArrowheads="1"/>
          </p:cNvSpPr>
          <p:nvPr/>
        </p:nvSpPr>
        <p:spPr bwMode="auto">
          <a:xfrm>
            <a:off x="122238" y="4884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sp>
        <p:nvSpPr>
          <p:cNvPr id="32776" name="Rectangle 5"/>
          <p:cNvSpPr>
            <a:spLocks noChangeArrowheads="1"/>
          </p:cNvSpPr>
          <p:nvPr/>
        </p:nvSpPr>
        <p:spPr bwMode="auto">
          <a:xfrm>
            <a:off x="3187700" y="1800225"/>
            <a:ext cx="184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sp>
        <p:nvSpPr>
          <p:cNvPr id="32777" name="TextBox 8"/>
          <p:cNvSpPr txBox="1">
            <a:spLocks noChangeArrowheads="1"/>
          </p:cNvSpPr>
          <p:nvPr/>
        </p:nvSpPr>
        <p:spPr bwMode="auto">
          <a:xfrm>
            <a:off x="6858000" y="1981200"/>
            <a:ext cx="1733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u="none">
                <a:solidFill>
                  <a:schemeClr val="tx1"/>
                </a:solidFill>
              </a:rPr>
              <a:t>Design Life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  1 - </a:t>
            </a:r>
            <a:fld id="{FE85DBFC-BE5C-4982-A647-166F40C91B3D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What is Quality?</a:t>
            </a:r>
            <a:br>
              <a:rPr lang="en-US" i="1" smtClean="0"/>
            </a:br>
            <a:r>
              <a:rPr lang="en-US" sz="2800" i="1" smtClean="0"/>
              <a:t>Differing Functional Perspectives on Quality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4191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600" dirty="0" smtClean="0"/>
              <a:t>Operations Management</a:t>
            </a:r>
            <a:endParaRPr lang="en-US" sz="2000" dirty="0" smtClean="0"/>
          </a:p>
          <a:p>
            <a:pPr indent="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000" dirty="0" smtClean="0"/>
          </a:p>
          <a:p>
            <a:pPr marL="91440" indent="0" eaLnBrk="1" hangingPunct="1">
              <a:spcBef>
                <a:spcPts val="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dirty="0" smtClean="0"/>
              <a:t>Statistical Process</a:t>
            </a:r>
          </a:p>
          <a:p>
            <a:pPr marL="91440" indent="0" eaLnBrk="1" hangingPunct="1">
              <a:spcBef>
                <a:spcPts val="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dirty="0" smtClean="0"/>
              <a:t>Control (SPC)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400" dirty="0" smtClean="0"/>
          </a:p>
          <a:p>
            <a:pPr lvl="1" eaLnBrk="1" hangingPunct="1">
              <a:lnSpc>
                <a:spcPct val="6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800" dirty="0" err="1" smtClean="0"/>
              <a:t>Shewhart’s</a:t>
            </a:r>
            <a:r>
              <a:rPr lang="en-US" sz="1800" dirty="0" smtClean="0"/>
              <a:t> Control Process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800" dirty="0" smtClean="0"/>
              <a:t> </a:t>
            </a:r>
            <a:endParaRPr lang="en-US" sz="16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endParaRPr lang="en-US" sz="1600" dirty="0" smtClean="0"/>
          </a:p>
        </p:txBody>
      </p:sp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122238" y="4884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sp>
        <p:nvSpPr>
          <p:cNvPr id="33799" name="Rectangle 5"/>
          <p:cNvSpPr>
            <a:spLocks noChangeArrowheads="1"/>
          </p:cNvSpPr>
          <p:nvPr/>
        </p:nvSpPr>
        <p:spPr bwMode="auto">
          <a:xfrm>
            <a:off x="3187700" y="1800225"/>
            <a:ext cx="184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pic>
        <p:nvPicPr>
          <p:cNvPr id="33800" name="Picture 2" descr="C:\Users\Steve\AppData\Local\Temp\Temp2_foster5_art.zip\foster5_art\M01\IMAGES-FINAL_M01\fg01_00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75" y="2438400"/>
            <a:ext cx="47339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9" descr="C:\Users\Steve\AppData\Local\Temp\Temp1_foster5_art.zip\foster5_art\M01\IMAGES-FINAL_M01\fg01_00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905000"/>
            <a:ext cx="6096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1800" y="6172200"/>
            <a:ext cx="2895600" cy="457200"/>
          </a:xfrm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3482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  1 - </a:t>
            </a:r>
            <a:fld id="{FAF7AA58-CFCC-4902-A17A-2006D3FBD3D0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What is Quality?</a:t>
            </a:r>
            <a:br>
              <a:rPr lang="en-US" i="1" smtClean="0"/>
            </a:br>
            <a:r>
              <a:rPr lang="en-US" sz="2800" i="1" smtClean="0"/>
              <a:t>Differing Functional Perspectives on Quality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057400"/>
            <a:ext cx="29718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r>
              <a:rPr lang="en-US" sz="2800" dirty="0" smtClean="0"/>
              <a:t>Operations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r>
              <a:rPr lang="en-US" sz="2800" dirty="0" smtClean="0"/>
              <a:t>Management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122" charset="2"/>
              <a:buNone/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122" charset="2"/>
              <a:buChar char="Ø"/>
              <a:defRPr/>
            </a:pPr>
            <a:r>
              <a:rPr lang="en-US" sz="2400" dirty="0" smtClean="0"/>
              <a:t>Uses the 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 typeface="Wingdings" pitchFamily="122" charset="2"/>
              <a:buNone/>
              <a:defRPr/>
            </a:pPr>
            <a:r>
              <a:rPr lang="en-US" sz="2400" dirty="0" smtClean="0"/>
              <a:t>systems </a:t>
            </a:r>
            <a:r>
              <a:rPr lang="en-US" sz="2400" dirty="0"/>
              <a:t>v</a:t>
            </a:r>
            <a:r>
              <a:rPr lang="en-US" sz="2400" dirty="0" smtClean="0"/>
              <a:t>iew that underlies modern quality management thinking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122" charset="2"/>
              <a:buNone/>
              <a:defRPr/>
            </a:pPr>
            <a:r>
              <a:rPr lang="en-US" sz="2000" dirty="0" smtClean="0"/>
              <a:t>			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122" charset="2"/>
              <a:buNone/>
              <a:defRPr/>
            </a:pPr>
            <a:r>
              <a:rPr lang="en-US" sz="1800" dirty="0" smtClean="0"/>
              <a:t> </a:t>
            </a:r>
            <a:endParaRPr lang="en-US" sz="16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endParaRPr lang="en-US" sz="1600" dirty="0" smtClean="0"/>
          </a:p>
        </p:txBody>
      </p:sp>
      <p:sp>
        <p:nvSpPr>
          <p:cNvPr id="34823" name="Rectangle 4"/>
          <p:cNvSpPr>
            <a:spLocks noChangeArrowheads="1"/>
          </p:cNvSpPr>
          <p:nvPr/>
        </p:nvSpPr>
        <p:spPr bwMode="auto">
          <a:xfrm>
            <a:off x="122238" y="4884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sp>
        <p:nvSpPr>
          <p:cNvPr id="34824" name="Rectangle 5"/>
          <p:cNvSpPr>
            <a:spLocks noChangeArrowheads="1"/>
          </p:cNvSpPr>
          <p:nvPr/>
        </p:nvSpPr>
        <p:spPr bwMode="auto">
          <a:xfrm>
            <a:off x="3187700" y="1800225"/>
            <a:ext cx="184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sp>
        <p:nvSpPr>
          <p:cNvPr id="34825" name="TextBox 8"/>
          <p:cNvSpPr txBox="1">
            <a:spLocks noChangeArrowheads="1"/>
          </p:cNvSpPr>
          <p:nvPr/>
        </p:nvSpPr>
        <p:spPr bwMode="auto">
          <a:xfrm>
            <a:off x="3733800" y="5257800"/>
            <a:ext cx="51228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u="none">
                <a:solidFill>
                  <a:schemeClr val="tx1"/>
                </a:solidFill>
              </a:rPr>
              <a:t>Conversion System Model of Operations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48712" cy="908050"/>
          </a:xfrm>
        </p:spPr>
        <p:txBody>
          <a:bodyPr/>
          <a:lstStyle/>
          <a:p>
            <a:r>
              <a:rPr lang="fi-FI" sz="3800" dirty="0"/>
              <a:t>5 Approaches to Defining Quality</a:t>
            </a:r>
            <a:r>
              <a:rPr lang="hu-HU" sz="3800" dirty="0"/>
              <a:t> – </a:t>
            </a:r>
            <a:r>
              <a:rPr lang="hu-HU" sz="3800" dirty="0" err="1"/>
              <a:t>Garvin</a:t>
            </a:r>
            <a:r>
              <a:rPr lang="hu-HU" sz="3800" dirty="0"/>
              <a:t>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2000"/>
            <a:ext cx="8229600" cy="5402263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endParaRPr lang="fi-FI" sz="1500" dirty="0"/>
          </a:p>
          <a:p>
            <a:r>
              <a:rPr lang="fi-FI" sz="2000" b="1" dirty="0"/>
              <a:t>The Transcendent Approach</a:t>
            </a:r>
            <a:r>
              <a:rPr lang="hu-HU" sz="2000" dirty="0"/>
              <a:t>: a </a:t>
            </a:r>
            <a:r>
              <a:rPr lang="fi-FI" sz="2000" dirty="0"/>
              <a:t>quality cannot be defined precisely</a:t>
            </a:r>
            <a:r>
              <a:rPr lang="hu-HU" sz="2000" dirty="0"/>
              <a:t>, </a:t>
            </a:r>
            <a:r>
              <a:rPr lang="fi-FI" sz="2000" dirty="0"/>
              <a:t>we learn to recognize it only through experience</a:t>
            </a:r>
            <a:endParaRPr lang="hu-HU" sz="2000" dirty="0"/>
          </a:p>
          <a:p>
            <a:r>
              <a:rPr lang="hu-HU" sz="2000" dirty="0" err="1"/>
              <a:t>Innate</a:t>
            </a:r>
            <a:r>
              <a:rPr lang="hu-HU" sz="2000" dirty="0"/>
              <a:t> </a:t>
            </a:r>
            <a:r>
              <a:rPr lang="hu-HU" sz="2000" dirty="0" smtClean="0"/>
              <a:t>excellence</a:t>
            </a:r>
            <a:endParaRPr lang="hu-HU" sz="2000" dirty="0"/>
          </a:p>
        </p:txBody>
      </p:sp>
      <p:pic>
        <p:nvPicPr>
          <p:cNvPr id="64517" name="Picture 5" descr="d5220423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852738"/>
            <a:ext cx="4103688" cy="3054350"/>
          </a:xfrm>
          <a:prstGeom prst="rect">
            <a:avLst/>
          </a:prstGeom>
          <a:noFill/>
        </p:spPr>
      </p:pic>
      <p:pic>
        <p:nvPicPr>
          <p:cNvPr id="64519" name="Picture 7" descr="110_tv05picasso___kep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2276475"/>
            <a:ext cx="2819400" cy="381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  1 - </a:t>
            </a:r>
            <a:fld id="{964DE8CA-EACB-4822-8896-2B328F72834B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What is Quality?</a:t>
            </a:r>
            <a:br>
              <a:rPr lang="en-US" i="1" smtClean="0"/>
            </a:br>
            <a:r>
              <a:rPr lang="en-US" sz="2800" i="1" smtClean="0"/>
              <a:t>Differing Functional Perspectives on Quality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4800600" cy="4191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600" smtClean="0"/>
              <a:t>Strategic Management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300" smtClean="0"/>
              <a:t>Firms establish a planned course of action to achieve quality objectives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300" smtClean="0"/>
              <a:t>Course of action must be cohesive and coherent in terms of goals, policies, plans, and sequencing to achieve quality improvement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300" smtClean="0"/>
              <a:t>Aids an organization to achieve a sustainable competitive advantage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700" smtClean="0">
              <a:latin typeface="Times" pitchFamily="122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mtClean="0"/>
              <a:t> </a:t>
            </a: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800" smtClean="0"/>
              <a:t> </a:t>
            </a:r>
            <a:endParaRPr lang="en-US" sz="16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600" smtClean="0"/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122238" y="4884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sp>
        <p:nvSpPr>
          <p:cNvPr id="35847" name="Rectangle 5"/>
          <p:cNvSpPr>
            <a:spLocks noChangeArrowheads="1"/>
          </p:cNvSpPr>
          <p:nvPr/>
        </p:nvSpPr>
        <p:spPr bwMode="auto">
          <a:xfrm>
            <a:off x="3187700" y="1800225"/>
            <a:ext cx="184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pic>
        <p:nvPicPr>
          <p:cNvPr id="35848" name="Picture 8" descr="C:\Users\Steve\AppData\Local\Temp\Temp2_foster5_art.zip\foster5_art\M01\IMAGES-FINAL_M01\fg01_00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3213" y="2103438"/>
            <a:ext cx="3589337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TextBox 9"/>
          <p:cNvSpPr txBox="1">
            <a:spLocks noChangeArrowheads="1"/>
          </p:cNvSpPr>
          <p:nvPr/>
        </p:nvSpPr>
        <p:spPr bwMode="auto">
          <a:xfrm>
            <a:off x="5486400" y="6172200"/>
            <a:ext cx="3387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u="none">
                <a:solidFill>
                  <a:schemeClr val="tx1"/>
                </a:solidFill>
              </a:rPr>
              <a:t>Generic strategic Planning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  1 - </a:t>
            </a:r>
            <a:fld id="{7EA85095-E396-43A4-9D65-E0AC0FF26DB4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What is Quality?</a:t>
            </a:r>
            <a:br>
              <a:rPr lang="en-US" i="1" smtClean="0"/>
            </a:br>
            <a:r>
              <a:rPr lang="en-US" sz="2800" i="1" smtClean="0"/>
              <a:t>Differing Functional Perspectives on Quality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3429000" cy="4191000"/>
          </a:xfrm>
          <a:noFill/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600" smtClean="0"/>
              <a:t>Marketing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200" smtClean="0"/>
              <a:t>Focuses on perceived quality of goods and services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200" smtClean="0"/>
              <a:t>The primary marketing tools for influencing customers perception of quality are price and advertising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200" smtClean="0"/>
              <a:t>The customer is the focus of marketing-related quality improvement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800" smtClean="0"/>
              <a:t>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000" smtClean="0"/>
              <a:t> </a:t>
            </a:r>
            <a:endParaRPr lang="en-US" sz="1800" smtClean="0"/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en-US" sz="1800" smtClean="0"/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122238" y="4884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sp>
        <p:nvSpPr>
          <p:cNvPr id="36871" name="Rectangle 5"/>
          <p:cNvSpPr>
            <a:spLocks noChangeArrowheads="1"/>
          </p:cNvSpPr>
          <p:nvPr/>
        </p:nvSpPr>
        <p:spPr bwMode="auto">
          <a:xfrm>
            <a:off x="3187700" y="1800225"/>
            <a:ext cx="184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pic>
        <p:nvPicPr>
          <p:cNvPr id="36872" name="Picture 11" descr="C:\Users\Steve\AppData\Local\Temp\Temp2_foster5_art.zip\foster5_art\M01\IMAGES-FINAL_M01\fg01_00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828800"/>
            <a:ext cx="49323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TextBox 11"/>
          <p:cNvSpPr txBox="1">
            <a:spLocks noChangeArrowheads="1"/>
          </p:cNvSpPr>
          <p:nvPr/>
        </p:nvSpPr>
        <p:spPr bwMode="auto">
          <a:xfrm>
            <a:off x="5791200" y="4953000"/>
            <a:ext cx="18272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u="none">
                <a:solidFill>
                  <a:schemeClr val="tx1"/>
                </a:solidFill>
              </a:rPr>
              <a:t>Marketing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  1 - </a:t>
            </a:r>
            <a:fld id="{D6DF0F86-4D0D-4EA4-9ECF-78DA6B5DE709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What is Quality?</a:t>
            </a:r>
            <a:br>
              <a:rPr lang="en-US" i="1" smtClean="0"/>
            </a:br>
            <a:r>
              <a:rPr lang="en-US" sz="2800" i="1" smtClean="0"/>
              <a:t>Differing Functional Perspectives on Quality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3581400" cy="4191000"/>
          </a:xfrm>
          <a:noFill/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600" smtClean="0"/>
              <a:t>Financial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sz="110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200" smtClean="0"/>
              <a:t>Relies more on quantified, measurable, results-oriented thinking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200" smtClean="0"/>
              <a:t>Identify and measure costs of quality by conducting trade-off and break-even analysis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200" smtClean="0"/>
              <a:t>The pursuit of quality does not safeguard a company against bad management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200" smtClean="0"/>
              <a:t>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1600" smtClean="0"/>
              <a:t> </a:t>
            </a:r>
            <a:endParaRPr lang="en-US" sz="1400" smtClean="0"/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en-US" sz="1400" smtClean="0"/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122238" y="4884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3187700" y="1800225"/>
            <a:ext cx="184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pic>
        <p:nvPicPr>
          <p:cNvPr id="37896" name="Picture 8" descr="C:\Users\Steve\AppData\Local\Temp\Temp2_foster5_art.zip\foster5_art\M01\IMAGES-FINAL_M01\fg01_00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981200"/>
            <a:ext cx="4724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TextBox 8"/>
          <p:cNvSpPr txBox="1">
            <a:spLocks noChangeArrowheads="1"/>
          </p:cNvSpPr>
          <p:nvPr/>
        </p:nvSpPr>
        <p:spPr bwMode="auto">
          <a:xfrm>
            <a:off x="6858000" y="1981200"/>
            <a:ext cx="2046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u="none">
                <a:solidFill>
                  <a:schemeClr val="tx1"/>
                </a:solidFill>
              </a:rPr>
              <a:t>Deming Value Chain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  1 - </a:t>
            </a:r>
            <a:fld id="{AA4D7BE5-0156-415E-ADDE-7B1DFF1D6715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What is Quality?</a:t>
            </a:r>
            <a:br>
              <a:rPr lang="en-US" i="1" smtClean="0"/>
            </a:br>
            <a:r>
              <a:rPr lang="en-US" sz="2800" i="1" smtClean="0"/>
              <a:t>Differing Functional Perspectives on Quality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4724400" cy="4191000"/>
          </a:xfrm>
          <a:noFill/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600" smtClean="0"/>
              <a:t>Financial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sz="110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200" smtClean="0"/>
              <a:t>Law of diminishing returns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1600" smtClean="0"/>
              <a:t> </a:t>
            </a:r>
            <a:endParaRPr lang="en-US" sz="1400" smtClean="0"/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en-US" sz="1400" smtClean="0"/>
          </a:p>
        </p:txBody>
      </p:sp>
      <p:sp>
        <p:nvSpPr>
          <p:cNvPr id="38918" name="Rectangle 4"/>
          <p:cNvSpPr>
            <a:spLocks noChangeArrowheads="1"/>
          </p:cNvSpPr>
          <p:nvPr/>
        </p:nvSpPr>
        <p:spPr bwMode="auto">
          <a:xfrm>
            <a:off x="122238" y="4884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sp>
        <p:nvSpPr>
          <p:cNvPr id="38919" name="Rectangle 5"/>
          <p:cNvSpPr>
            <a:spLocks noChangeArrowheads="1"/>
          </p:cNvSpPr>
          <p:nvPr/>
        </p:nvSpPr>
        <p:spPr bwMode="auto">
          <a:xfrm>
            <a:off x="3187700" y="1800225"/>
            <a:ext cx="184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pic>
        <p:nvPicPr>
          <p:cNvPr id="38920" name="Picture 2" descr="C:\Users\Steve\AppData\Local\Temp\Temp2_foster5_art.zip\foster5_art\M01\IMAGES-FINAL_M01\fg01_00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124200"/>
            <a:ext cx="79248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  1 - </a:t>
            </a:r>
            <a:fld id="{E3491A3C-9DCD-45B1-B03B-03703855DF7D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What is Quality?</a:t>
            </a:r>
            <a:br>
              <a:rPr lang="en-US" i="1" smtClean="0"/>
            </a:br>
            <a:r>
              <a:rPr lang="en-US" sz="2800" i="1" smtClean="0"/>
              <a:t>Differing Functional Perspectives on Quality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110538" cy="4191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600" smtClean="0"/>
              <a:t>Human Resources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800" smtClean="0"/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smtClean="0"/>
              <a:t>Employee empowerment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smtClean="0"/>
              <a:t>Organizational design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smtClean="0"/>
              <a:t>Job analysis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400" smtClean="0"/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smtClean="0"/>
              <a:t>Quality management flourishes where the workers’ and company’s needs are closely aligned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800" smtClean="0"/>
              <a:t>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800" smtClean="0"/>
          </a:p>
        </p:txBody>
      </p:sp>
      <p:sp>
        <p:nvSpPr>
          <p:cNvPr id="39942" name="Rectangle 4"/>
          <p:cNvSpPr>
            <a:spLocks noChangeArrowheads="1"/>
          </p:cNvSpPr>
          <p:nvPr/>
        </p:nvSpPr>
        <p:spPr bwMode="auto">
          <a:xfrm>
            <a:off x="122238" y="4884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sp>
        <p:nvSpPr>
          <p:cNvPr id="39943" name="Rectangle 5"/>
          <p:cNvSpPr>
            <a:spLocks noChangeArrowheads="1"/>
          </p:cNvSpPr>
          <p:nvPr/>
        </p:nvSpPr>
        <p:spPr bwMode="auto">
          <a:xfrm>
            <a:off x="3187700" y="1800225"/>
            <a:ext cx="184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  1 - </a:t>
            </a:r>
            <a:fld id="{BBE17C02-0D2E-435B-910B-F0A435BB785D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What is Quality?</a:t>
            </a:r>
            <a:endParaRPr lang="en-US" sz="2800" i="1" smtClean="0"/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110538" cy="4191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800" smtClean="0"/>
              <a:t>What is Quality?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000" smtClean="0"/>
              <a:t>			</a:t>
            </a:r>
            <a:r>
              <a:rPr lang="en-US" sz="2400" i="1" smtClean="0"/>
              <a:t>The Three Spheres of Quality</a:t>
            </a:r>
            <a:endParaRPr lang="en-US" sz="24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mtClean="0"/>
              <a:t> </a:t>
            </a: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800" smtClean="0"/>
              <a:t> </a:t>
            </a:r>
            <a:endParaRPr lang="en-US" sz="16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600" smtClean="0"/>
          </a:p>
        </p:txBody>
      </p:sp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122238" y="4884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sp>
        <p:nvSpPr>
          <p:cNvPr id="40967" name="Rectangle 5"/>
          <p:cNvSpPr>
            <a:spLocks noChangeArrowheads="1"/>
          </p:cNvSpPr>
          <p:nvPr/>
        </p:nvSpPr>
        <p:spPr bwMode="auto">
          <a:xfrm>
            <a:off x="3187700" y="1800225"/>
            <a:ext cx="184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pic>
        <p:nvPicPr>
          <p:cNvPr id="40968" name="Picture 11" descr="C:\Users\Steve\AppData\Local\Temp\Temp1_foster5_art.zip\foster5_art\M01\IMAGES-FINAL_M01\fg01_00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819400"/>
            <a:ext cx="35829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  1 - </a:t>
            </a:r>
            <a:fld id="{E1EADF8B-8695-4835-8C76-83179C336A27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What is Quality?</a:t>
            </a:r>
            <a:endParaRPr lang="en-US" sz="2000" smtClean="0">
              <a:latin typeface="Helvetica" pitchFamily="122" charset="0"/>
            </a:endParaRP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110538" cy="4191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smtClean="0"/>
              <a:t>Other Perspectives on Quality: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mtClean="0"/>
              <a:t>Value-Added Perspective on Quality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mtClean="0"/>
              <a:t>Cultural Perspective on Quality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mtClean="0"/>
              <a:t> </a:t>
            </a: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800" smtClean="0"/>
              <a:t> </a:t>
            </a:r>
            <a:endParaRPr lang="en-US" sz="16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600" smtClean="0"/>
          </a:p>
        </p:txBody>
      </p:sp>
      <p:sp>
        <p:nvSpPr>
          <p:cNvPr id="41990" name="Rectangle 4"/>
          <p:cNvSpPr>
            <a:spLocks noChangeArrowheads="1"/>
          </p:cNvSpPr>
          <p:nvPr/>
        </p:nvSpPr>
        <p:spPr bwMode="auto">
          <a:xfrm>
            <a:off x="122238" y="4884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sp>
        <p:nvSpPr>
          <p:cNvPr id="41991" name="Rectangle 5"/>
          <p:cNvSpPr>
            <a:spLocks noChangeArrowheads="1"/>
          </p:cNvSpPr>
          <p:nvPr/>
        </p:nvSpPr>
        <p:spPr bwMode="auto">
          <a:xfrm>
            <a:off x="3187700" y="1800225"/>
            <a:ext cx="184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sp>
        <p:nvSpPr>
          <p:cNvPr id="41992" name="Rectangle 11"/>
          <p:cNvSpPr>
            <a:spLocks noChangeArrowheads="1"/>
          </p:cNvSpPr>
          <p:nvPr/>
        </p:nvSpPr>
        <p:spPr bwMode="auto">
          <a:xfrm>
            <a:off x="3417888" y="1655763"/>
            <a:ext cx="285750" cy="822325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 u="none">
                <a:solidFill>
                  <a:schemeClr val="bg2"/>
                </a:solidFill>
                <a:latin typeface="Times New Roman" pitchFamily="18" charset="0"/>
              </a:rPr>
              <a:t>`</a:t>
            </a:r>
          </a:p>
          <a:p>
            <a:pPr algn="ctr"/>
            <a:endParaRPr lang="en-US" sz="2400" b="1" u="none">
              <a:solidFill>
                <a:schemeClr val="bg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  1 - </a:t>
            </a:r>
            <a:fld id="{A51FA450-84F2-491A-931C-14597063F522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What is Quality?</a:t>
            </a:r>
            <a:br>
              <a:rPr lang="en-US" i="1" smtClean="0"/>
            </a:br>
            <a:r>
              <a:rPr lang="en-US" sz="2500" i="1" smtClean="0"/>
              <a:t>Chapter 1 Review</a:t>
            </a:r>
            <a:endParaRPr lang="en-US" sz="2800" i="1" smtClean="0"/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110538" cy="4191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600" smtClean="0"/>
              <a:t>There are different perspectives on quality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600" smtClean="0"/>
              <a:t>There is disagreement on the definition of quality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600" smtClean="0"/>
              <a:t>Functional perspectives on quality vary greatly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600" smtClean="0"/>
              <a:t>Quality control, quality assurance and quality management  focus on different aspects of quality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600" smtClean="0"/>
              <a:t>Quality improvement requires a complex mix of system design, organizational design, rewards design, and process design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4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4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400" smtClean="0"/>
          </a:p>
        </p:txBody>
      </p:sp>
      <p:sp>
        <p:nvSpPr>
          <p:cNvPr id="43014" name="Rectangle 4"/>
          <p:cNvSpPr>
            <a:spLocks noChangeArrowheads="1"/>
          </p:cNvSpPr>
          <p:nvPr/>
        </p:nvSpPr>
        <p:spPr bwMode="auto">
          <a:xfrm>
            <a:off x="122238" y="4884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sp>
        <p:nvSpPr>
          <p:cNvPr id="43015" name="Rectangle 5"/>
          <p:cNvSpPr>
            <a:spLocks noChangeArrowheads="1"/>
          </p:cNvSpPr>
          <p:nvPr/>
        </p:nvSpPr>
        <p:spPr bwMode="auto">
          <a:xfrm>
            <a:off x="3187700" y="1800225"/>
            <a:ext cx="184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sp>
        <p:nvSpPr>
          <p:cNvPr id="43016" name="Rectangle 6"/>
          <p:cNvSpPr>
            <a:spLocks noChangeArrowheads="1"/>
          </p:cNvSpPr>
          <p:nvPr/>
        </p:nvSpPr>
        <p:spPr bwMode="auto">
          <a:xfrm>
            <a:off x="3417888" y="1655763"/>
            <a:ext cx="285750" cy="822325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 u="none">
                <a:solidFill>
                  <a:schemeClr val="bg2"/>
                </a:solidFill>
                <a:latin typeface="Times New Roman" pitchFamily="18" charset="0"/>
              </a:rPr>
              <a:t>`</a:t>
            </a:r>
          </a:p>
          <a:p>
            <a:pPr algn="ctr"/>
            <a:endParaRPr lang="en-US" sz="2400" b="1" u="none">
              <a:solidFill>
                <a:schemeClr val="bg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  1 - </a:t>
            </a:r>
            <a:fld id="{56324376-B936-46C5-876E-F700C9A02A1E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122238" y="4884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sp>
        <p:nvSpPr>
          <p:cNvPr id="44038" name="Rectangle 5"/>
          <p:cNvSpPr>
            <a:spLocks noChangeArrowheads="1"/>
          </p:cNvSpPr>
          <p:nvPr/>
        </p:nvSpPr>
        <p:spPr bwMode="auto">
          <a:xfrm>
            <a:off x="3187700" y="1800225"/>
            <a:ext cx="184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  <a:p>
            <a:endParaRPr lang="en-US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sp>
        <p:nvSpPr>
          <p:cNvPr id="44039" name="Rectangle 6"/>
          <p:cNvSpPr>
            <a:spLocks noChangeArrowheads="1"/>
          </p:cNvSpPr>
          <p:nvPr/>
        </p:nvSpPr>
        <p:spPr bwMode="auto">
          <a:xfrm>
            <a:off x="3417888" y="1655763"/>
            <a:ext cx="285750" cy="822325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 u="none">
                <a:solidFill>
                  <a:schemeClr val="bg2"/>
                </a:solidFill>
                <a:latin typeface="Times New Roman" pitchFamily="18" charset="0"/>
              </a:rPr>
              <a:t>`</a:t>
            </a:r>
          </a:p>
          <a:p>
            <a:pPr algn="ctr"/>
            <a:endParaRPr lang="en-US" sz="2400" b="1" u="none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0" y="4648200"/>
            <a:ext cx="9144000" cy="1069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/>
            <a:r>
              <a:rPr lang="en-US" sz="1600" u="none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All rights reserved. No part of this publication may be reproduced, stored in a retrieval system, or transmitted, in any form or by any means, electronic, mechanical, photocopying, recording, or otherwise, without the prior written permission of the publisher. </a:t>
            </a:r>
          </a:p>
          <a:p>
            <a:pPr algn="ctr" eaLnBrk="1" hangingPunct="1"/>
            <a:r>
              <a:rPr lang="en-US" sz="1600" u="none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Printed in the United States of America.</a:t>
            </a:r>
          </a:p>
        </p:txBody>
      </p:sp>
      <p:pic>
        <p:nvPicPr>
          <p:cNvPr id="44047" name="Picture 15" descr="copyr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9144000" cy="2857500"/>
          </a:xfrm>
          <a:prstGeom prst="rect">
            <a:avLst/>
          </a:prstGeom>
          <a:noFill/>
        </p:spPr>
      </p:pic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0" y="4648200"/>
            <a:ext cx="9144000" cy="1069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/>
            <a:r>
              <a:rPr lang="en-US" sz="1600" u="none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All rights reserved. No part of this publication may be reproduced, stored in a retrieval system, or transmitted, in any form or by any means, electronic, mechanical, photocopying, recording, or otherwise, without the prior written permission of the publisher. </a:t>
            </a:r>
          </a:p>
          <a:p>
            <a:pPr algn="ctr" eaLnBrk="1" hangingPunct="1"/>
            <a:r>
              <a:rPr lang="en-US" sz="1600" u="none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Printed in the United States of America.</a:t>
            </a:r>
          </a:p>
        </p:txBody>
      </p:sp>
      <p:pic>
        <p:nvPicPr>
          <p:cNvPr id="44049" name="Picture 17" descr="copyr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9144000" cy="2857500"/>
          </a:xfrm>
          <a:prstGeom prst="rect">
            <a:avLst/>
          </a:prstGeom>
          <a:noFill/>
        </p:spPr>
      </p:pic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0" y="4648200"/>
            <a:ext cx="9144000" cy="1069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/>
            <a:r>
              <a:rPr lang="en-US" sz="1600" u="none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All rights reserved. No part of this publication may be reproduced, stored in a retrieval system, or transmitted, in any form or by any means, electronic, mechanical, photocopying, recording, or otherwise, without the prior written permission of the publisher. </a:t>
            </a:r>
          </a:p>
          <a:p>
            <a:pPr algn="ctr" eaLnBrk="1" hangingPunct="1"/>
            <a:r>
              <a:rPr lang="en-US" sz="1600" u="none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Printed in the United States of America.</a:t>
            </a:r>
          </a:p>
        </p:txBody>
      </p:sp>
      <p:pic>
        <p:nvPicPr>
          <p:cNvPr id="44051" name="Picture 19" descr="copyr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9144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z="3800" dirty="0"/>
              <a:t>5 Approaches to Defining Quality</a:t>
            </a:r>
            <a:r>
              <a:rPr lang="hu-HU" sz="3800" dirty="0"/>
              <a:t> </a:t>
            </a:r>
            <a:r>
              <a:rPr lang="hu-HU" sz="3800" dirty="0" smtClean="0"/>
              <a:t>– </a:t>
            </a:r>
            <a:r>
              <a:rPr lang="hu-HU" sz="3800" dirty="0" err="1"/>
              <a:t>Garvin</a:t>
            </a:r>
            <a:r>
              <a:rPr lang="hu-HU" sz="3800" dirty="0"/>
              <a:t>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1752600"/>
            <a:ext cx="8110537" cy="4343400"/>
          </a:xfrm>
        </p:spPr>
        <p:txBody>
          <a:bodyPr/>
          <a:lstStyle/>
          <a:p>
            <a:r>
              <a:rPr lang="fi-FI" sz="2400" b="1" dirty="0"/>
              <a:t>The Product-based Approac</a:t>
            </a:r>
            <a:r>
              <a:rPr lang="hu-HU" sz="2400" b="1" dirty="0"/>
              <a:t>h</a:t>
            </a:r>
            <a:r>
              <a:rPr lang="hu-HU" sz="2400" dirty="0"/>
              <a:t>: </a:t>
            </a:r>
            <a:r>
              <a:rPr lang="fi-FI" sz="2400" dirty="0"/>
              <a:t>quality is precise and measurable variabl</a:t>
            </a:r>
            <a:r>
              <a:rPr lang="hu-HU" sz="2400" dirty="0"/>
              <a:t>e, </a:t>
            </a:r>
            <a:r>
              <a:rPr lang="hu-HU" sz="2400" dirty="0" err="1"/>
              <a:t>products</a:t>
            </a:r>
            <a:r>
              <a:rPr lang="hu-HU" sz="2400" dirty="0"/>
              <a:t> </a:t>
            </a:r>
            <a:r>
              <a:rPr lang="hu-HU" sz="2400" dirty="0" err="1"/>
              <a:t>can</a:t>
            </a:r>
            <a:r>
              <a:rPr lang="hu-HU" sz="2400" dirty="0"/>
              <a:t> be </a:t>
            </a:r>
            <a:r>
              <a:rPr lang="hu-HU" sz="2400" dirty="0" err="1"/>
              <a:t>ranked</a:t>
            </a:r>
            <a:r>
              <a:rPr lang="hu-HU" sz="2400" dirty="0"/>
              <a:t> – </a:t>
            </a:r>
            <a:r>
              <a:rPr lang="hu-HU" sz="2400" dirty="0" err="1"/>
              <a:t>quality</a:t>
            </a:r>
            <a:r>
              <a:rPr lang="hu-HU" sz="2400" dirty="0"/>
              <a:t> </a:t>
            </a:r>
            <a:r>
              <a:rPr lang="hu-HU" sz="2400" dirty="0" err="1"/>
              <a:t>products</a:t>
            </a:r>
            <a:r>
              <a:rPr lang="hu-HU" sz="2400" dirty="0"/>
              <a:t> </a:t>
            </a:r>
            <a:r>
              <a:rPr lang="hu-HU" sz="2400" dirty="0" err="1"/>
              <a:t>have</a:t>
            </a:r>
            <a:r>
              <a:rPr lang="hu-HU" sz="2400" dirty="0"/>
              <a:t> more </a:t>
            </a:r>
            <a:r>
              <a:rPr lang="hu-HU" sz="2400" dirty="0" err="1"/>
              <a:t>attributes</a:t>
            </a:r>
            <a:r>
              <a:rPr lang="hu-HU" sz="2400" dirty="0"/>
              <a:t> (computer </a:t>
            </a:r>
            <a:r>
              <a:rPr lang="hu-HU" sz="2400" dirty="0" err="1"/>
              <a:t>with</a:t>
            </a:r>
            <a:r>
              <a:rPr lang="hu-HU" sz="2400" dirty="0"/>
              <a:t> more </a:t>
            </a:r>
            <a:r>
              <a:rPr lang="hu-HU" sz="2400" dirty="0" err="1"/>
              <a:t>memory</a:t>
            </a:r>
            <a:r>
              <a:rPr lang="hu-HU" sz="2400" dirty="0"/>
              <a:t>)</a:t>
            </a:r>
            <a:endParaRPr lang="hu-HU" sz="2400" b="1" dirty="0"/>
          </a:p>
          <a:p>
            <a:endParaRPr lang="hu-HU" sz="2400" dirty="0"/>
          </a:p>
          <a:p>
            <a:endParaRPr lang="hu-HU" dirty="0"/>
          </a:p>
        </p:txBody>
      </p:sp>
      <p:pic>
        <p:nvPicPr>
          <p:cNvPr id="68613" name="Picture 5" descr="cb-2800ionic-129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114675"/>
            <a:ext cx="3556000" cy="3743325"/>
          </a:xfrm>
          <a:prstGeom prst="rect">
            <a:avLst/>
          </a:prstGeom>
          <a:noFill/>
        </p:spPr>
      </p:pic>
      <p:sp>
        <p:nvSpPr>
          <p:cNvPr id="68614" name="Oval 6"/>
          <p:cNvSpPr>
            <a:spLocks noChangeArrowheads="1"/>
          </p:cNvSpPr>
          <p:nvPr/>
        </p:nvSpPr>
        <p:spPr bwMode="auto">
          <a:xfrm>
            <a:off x="7092950" y="4581525"/>
            <a:ext cx="431800" cy="3603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>
            <a:off x="5292725" y="4149725"/>
            <a:ext cx="1800225" cy="5746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68618" name="Picture 10" descr="500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76600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2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260351"/>
            <a:ext cx="8686800" cy="501650"/>
          </a:xfrm>
        </p:spPr>
        <p:txBody>
          <a:bodyPr/>
          <a:lstStyle/>
          <a:p>
            <a:r>
              <a:rPr lang="fi-FI" sz="3800" dirty="0"/>
              <a:t>5 Approaches to Defining Quality</a:t>
            </a:r>
            <a:r>
              <a:rPr lang="hu-HU" sz="3800" dirty="0"/>
              <a:t> - </a:t>
            </a:r>
            <a:r>
              <a:rPr lang="hu-HU" sz="3800" dirty="0" err="1" smtClean="0"/>
              <a:t>Garvin</a:t>
            </a:r>
            <a:endParaRPr lang="hu-HU" sz="38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981075"/>
            <a:ext cx="8229600" cy="1900238"/>
          </a:xfrm>
        </p:spPr>
        <p:txBody>
          <a:bodyPr/>
          <a:lstStyle/>
          <a:p>
            <a:r>
              <a:rPr lang="fi-FI" sz="2000" b="1" dirty="0"/>
              <a:t>The Manufacturing-based Approach</a:t>
            </a:r>
            <a:r>
              <a:rPr lang="hu-HU" sz="1800" b="1" dirty="0"/>
              <a:t> </a:t>
            </a:r>
            <a:r>
              <a:rPr lang="hu-HU" sz="1800" dirty="0"/>
              <a:t>: </a:t>
            </a:r>
            <a:r>
              <a:rPr lang="hu-HU" sz="1800" dirty="0" err="1"/>
              <a:t>products</a:t>
            </a:r>
            <a:r>
              <a:rPr lang="hu-HU" sz="1800" dirty="0"/>
              <a:t> </a:t>
            </a:r>
            <a:r>
              <a:rPr lang="hu-HU" sz="1800" dirty="0" err="1"/>
              <a:t>or</a:t>
            </a:r>
            <a:r>
              <a:rPr lang="hu-HU" sz="1800" dirty="0"/>
              <a:t> </a:t>
            </a:r>
            <a:r>
              <a:rPr lang="hu-HU" sz="1800" dirty="0" err="1"/>
              <a:t>services</a:t>
            </a:r>
            <a:r>
              <a:rPr lang="hu-HU" sz="1800" dirty="0"/>
              <a:t> </a:t>
            </a:r>
            <a:r>
              <a:rPr lang="hu-HU" sz="1800" dirty="0" err="1"/>
              <a:t>meet</a:t>
            </a:r>
            <a:r>
              <a:rPr lang="hu-HU" sz="1800" dirty="0"/>
              <a:t> </a:t>
            </a:r>
            <a:r>
              <a:rPr lang="hu-HU" sz="1800" dirty="0" err="1"/>
              <a:t>stated</a:t>
            </a:r>
            <a:r>
              <a:rPr lang="hu-HU" sz="1800" dirty="0"/>
              <a:t> </a:t>
            </a:r>
            <a:r>
              <a:rPr lang="hu-HU" sz="1800" dirty="0" err="1"/>
              <a:t>requirements</a:t>
            </a:r>
            <a:r>
              <a:rPr lang="hu-HU" sz="1800" dirty="0"/>
              <a:t>, </a:t>
            </a:r>
            <a:endParaRPr lang="hu-HU" sz="2000" dirty="0"/>
          </a:p>
          <a:p>
            <a:r>
              <a:rPr lang="hu-HU" sz="2000" dirty="0" err="1"/>
              <a:t>Manufacturing</a:t>
            </a:r>
            <a:r>
              <a:rPr lang="hu-HU" sz="2000" dirty="0"/>
              <a:t> and </a:t>
            </a:r>
            <a:r>
              <a:rPr lang="hu-HU" sz="2000" dirty="0" err="1"/>
              <a:t>engineering</a:t>
            </a:r>
            <a:r>
              <a:rPr lang="hu-HU" sz="2000" dirty="0"/>
              <a:t> </a:t>
            </a:r>
            <a:r>
              <a:rPr lang="hu-HU" sz="2000" dirty="0" err="1"/>
              <a:t>practise</a:t>
            </a:r>
            <a:r>
              <a:rPr lang="hu-HU" sz="2000" dirty="0"/>
              <a:t> - </a:t>
            </a:r>
            <a:r>
              <a:rPr lang="hu-HU" sz="2000" dirty="0" err="1"/>
              <a:t>Quality</a:t>
            </a:r>
            <a:r>
              <a:rPr lang="hu-HU" sz="2000" dirty="0"/>
              <a:t> is </a:t>
            </a:r>
            <a:r>
              <a:rPr lang="hu-HU" sz="2000" dirty="0" err="1"/>
              <a:t>measured</a:t>
            </a:r>
            <a:r>
              <a:rPr lang="hu-HU" sz="2000" dirty="0"/>
              <a:t> </a:t>
            </a:r>
            <a:r>
              <a:rPr lang="hu-HU" sz="2000" dirty="0" err="1"/>
              <a:t>by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manufacturer’s</a:t>
            </a:r>
            <a:r>
              <a:rPr lang="hu-HU" sz="2000" dirty="0"/>
              <a:t> </a:t>
            </a:r>
            <a:r>
              <a:rPr lang="hu-HU" sz="2000" dirty="0" err="1"/>
              <a:t>ability</a:t>
            </a:r>
            <a:r>
              <a:rPr lang="hu-HU" sz="2000" dirty="0"/>
              <a:t> </a:t>
            </a:r>
            <a:r>
              <a:rPr lang="hu-HU" sz="2000" dirty="0" err="1"/>
              <a:t>to</a:t>
            </a:r>
            <a:r>
              <a:rPr lang="hu-HU" sz="2000" dirty="0"/>
              <a:t> </a:t>
            </a:r>
            <a:r>
              <a:rPr lang="hu-HU" sz="2000" dirty="0" err="1"/>
              <a:t>target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requirements</a:t>
            </a:r>
            <a:r>
              <a:rPr lang="hu-HU" sz="2000" dirty="0"/>
              <a:t> </a:t>
            </a:r>
            <a:r>
              <a:rPr lang="hu-HU" sz="2000" dirty="0" err="1"/>
              <a:t>consistently</a:t>
            </a:r>
            <a:r>
              <a:rPr lang="hu-HU" sz="2000" dirty="0"/>
              <a:t> </a:t>
            </a:r>
            <a:r>
              <a:rPr lang="hu-HU" sz="2000" dirty="0" err="1"/>
              <a:t>with</a:t>
            </a:r>
            <a:r>
              <a:rPr lang="hu-HU" sz="2000" dirty="0"/>
              <a:t> </a:t>
            </a:r>
            <a:r>
              <a:rPr lang="hu-HU" sz="2000" dirty="0" err="1"/>
              <a:t>little</a:t>
            </a:r>
            <a:r>
              <a:rPr lang="hu-HU" sz="2000" dirty="0"/>
              <a:t> </a:t>
            </a:r>
            <a:r>
              <a:rPr lang="hu-HU" sz="2000" dirty="0" err="1"/>
              <a:t>variability</a:t>
            </a:r>
            <a:endParaRPr lang="hu-HU" sz="2000" dirty="0"/>
          </a:p>
        </p:txBody>
      </p:sp>
      <p:sp>
        <p:nvSpPr>
          <p:cNvPr id="69643" name="Rectangle 11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hu-HU" sz="2600"/>
          </a:p>
        </p:txBody>
      </p:sp>
      <p:pic>
        <p:nvPicPr>
          <p:cNvPr id="69641" name="Picture 9" descr="muszaki_raj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636838"/>
            <a:ext cx="6265863" cy="4221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z="3800"/>
              <a:t>5 Approaches to Defining Quality</a:t>
            </a:r>
            <a:r>
              <a:rPr lang="hu-HU" sz="3800"/>
              <a:t> - Garvin 4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1752600"/>
            <a:ext cx="8110537" cy="1447800"/>
          </a:xfrm>
        </p:spPr>
        <p:txBody>
          <a:bodyPr/>
          <a:lstStyle/>
          <a:p>
            <a:r>
              <a:rPr lang="fi-FI" sz="2800" b="1" dirty="0"/>
              <a:t>The User-based Approach</a:t>
            </a:r>
            <a:r>
              <a:rPr lang="hu-HU" sz="2800" b="1" dirty="0"/>
              <a:t> </a:t>
            </a:r>
            <a:r>
              <a:rPr lang="hu-HU" sz="2800" dirty="0"/>
              <a:t>: </a:t>
            </a:r>
            <a:r>
              <a:rPr lang="hu-HU" sz="2800" dirty="0" err="1"/>
              <a:t>quality</a:t>
            </a:r>
            <a:r>
              <a:rPr lang="hu-HU" sz="2800" dirty="0"/>
              <a:t> of a </a:t>
            </a:r>
            <a:r>
              <a:rPr lang="hu-HU" sz="2800" dirty="0" err="1"/>
              <a:t>product</a:t>
            </a:r>
            <a:r>
              <a:rPr lang="hu-HU" sz="2800" dirty="0"/>
              <a:t> is </a:t>
            </a:r>
            <a:r>
              <a:rPr lang="hu-HU" sz="2800" dirty="0" err="1"/>
              <a:t>determined</a:t>
            </a:r>
            <a:r>
              <a:rPr lang="hu-HU" sz="2800" dirty="0"/>
              <a:t> </a:t>
            </a:r>
            <a:r>
              <a:rPr lang="hu-HU" sz="2800" dirty="0" err="1"/>
              <a:t>by</a:t>
            </a:r>
            <a:r>
              <a:rPr lang="hu-HU" sz="2800" dirty="0"/>
              <a:t> </a:t>
            </a:r>
            <a:r>
              <a:rPr lang="hu-HU" sz="2800" dirty="0" err="1"/>
              <a:t>the</a:t>
            </a:r>
            <a:r>
              <a:rPr lang="hu-HU" sz="2800" dirty="0"/>
              <a:t> </a:t>
            </a:r>
            <a:r>
              <a:rPr lang="hu-HU" sz="2800" dirty="0" err="1"/>
              <a:t>consumer</a:t>
            </a:r>
            <a:r>
              <a:rPr lang="hu-HU" sz="2800" dirty="0"/>
              <a:t>. </a:t>
            </a:r>
            <a:r>
              <a:rPr lang="hu-HU" sz="2800" dirty="0" err="1"/>
              <a:t>There</a:t>
            </a:r>
            <a:r>
              <a:rPr lang="hu-HU" sz="2800" dirty="0"/>
              <a:t> </a:t>
            </a:r>
            <a:r>
              <a:rPr lang="hu-HU" sz="2800" dirty="0" err="1" smtClean="0"/>
              <a:t>are</a:t>
            </a:r>
            <a:r>
              <a:rPr lang="hu-HU" sz="2800" dirty="0" smtClean="0"/>
              <a:t> </a:t>
            </a:r>
            <a:r>
              <a:rPr lang="hu-HU" sz="2800" dirty="0" err="1" smtClean="0"/>
              <a:t>widely</a:t>
            </a:r>
            <a:r>
              <a:rPr lang="hu-HU" sz="2800" dirty="0" smtClean="0"/>
              <a:t> </a:t>
            </a:r>
            <a:r>
              <a:rPr lang="hu-HU" sz="2800" dirty="0" err="1"/>
              <a:t>varying</a:t>
            </a:r>
            <a:r>
              <a:rPr lang="hu-HU" sz="2800" dirty="0"/>
              <a:t> </a:t>
            </a:r>
            <a:r>
              <a:rPr lang="hu-HU" sz="2800" dirty="0" err="1"/>
              <a:t>individual</a:t>
            </a:r>
            <a:r>
              <a:rPr lang="hu-HU" sz="2800" dirty="0"/>
              <a:t> </a:t>
            </a:r>
            <a:r>
              <a:rPr lang="hu-HU" sz="2800" dirty="0" err="1" smtClean="0"/>
              <a:t>preferences</a:t>
            </a:r>
            <a:r>
              <a:rPr lang="hu-HU" sz="2800" dirty="0" smtClean="0"/>
              <a:t>.</a:t>
            </a:r>
            <a:endParaRPr lang="hu-HU" dirty="0"/>
          </a:p>
        </p:txBody>
      </p:sp>
      <p:pic>
        <p:nvPicPr>
          <p:cNvPr id="70661" name="Picture 5" descr="20909921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3100"/>
            <a:ext cx="4489450" cy="3368675"/>
          </a:xfrm>
          <a:prstGeom prst="rect">
            <a:avLst/>
          </a:prstGeom>
          <a:noFill/>
        </p:spPr>
      </p:pic>
      <p:pic>
        <p:nvPicPr>
          <p:cNvPr id="70664" name="Picture 8" descr="smart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3284538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z="3800"/>
              <a:t>5 Approaches to Defining Quality</a:t>
            </a:r>
            <a:r>
              <a:rPr lang="hu-HU" sz="3800"/>
              <a:t> - Garvin 5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i-FI" sz="2600" dirty="0"/>
              <a:t>The Value-based </a:t>
            </a:r>
            <a:r>
              <a:rPr lang="en-US" sz="2600" dirty="0" smtClean="0"/>
              <a:t>Approach </a:t>
            </a:r>
            <a:r>
              <a:rPr lang="en-US" sz="2600" b="1" dirty="0" smtClean="0"/>
              <a:t>:</a:t>
            </a:r>
            <a:r>
              <a:rPr lang="en-US" sz="2600" dirty="0" smtClean="0"/>
              <a:t> quality is defined in costs and prices. How much is the benefit of the good or service outweigh the cost?</a:t>
            </a:r>
          </a:p>
          <a:p>
            <a:r>
              <a:rPr lang="en-US" sz="2600" dirty="0" smtClean="0"/>
              <a:t>Did the costumer get his or her money’s worth?</a:t>
            </a:r>
          </a:p>
          <a:p>
            <a:endParaRPr lang="hu-HU" sz="2600" dirty="0"/>
          </a:p>
        </p:txBody>
      </p:sp>
      <p:sp>
        <p:nvSpPr>
          <p:cNvPr id="7578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hu-HU" sz="2600"/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057400"/>
            <a:ext cx="35814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  1 - </a:t>
            </a:r>
            <a:fld id="{0593EBFB-C8D1-4788-91AF-5EFBF0DEBBB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Helvetica" pitchFamily="122" charset="0"/>
              </a:rPr>
              <a:t> </a:t>
            </a:r>
            <a:br>
              <a:rPr lang="en-US" smtClean="0">
                <a:latin typeface="Helvetica" pitchFamily="122" charset="0"/>
              </a:rPr>
            </a:br>
            <a:r>
              <a:rPr lang="en-US" smtClean="0"/>
              <a:t>What is Quality?</a:t>
            </a:r>
            <a:r>
              <a:rPr lang="en-US" smtClean="0">
                <a:latin typeface="Helvetica" pitchFamily="122" charset="0"/>
              </a:rPr>
              <a:t> </a:t>
            </a:r>
            <a:r>
              <a:rPr lang="en-US" sz="2400" i="1" smtClean="0">
                <a:latin typeface="Helvetica" pitchFamily="122" charset="0"/>
              </a:rPr>
              <a:t/>
            </a:r>
            <a:br>
              <a:rPr lang="en-US" sz="2400" i="1" smtClean="0">
                <a:latin typeface="Helvetica" pitchFamily="122" charset="0"/>
              </a:rPr>
            </a:br>
            <a:r>
              <a:rPr lang="en-US" sz="2400" i="1" smtClean="0">
                <a:latin typeface="Helvetica" pitchFamily="122" charset="0"/>
              </a:rPr>
              <a:t> </a:t>
            </a:r>
            <a:r>
              <a:rPr lang="en-US" sz="2400" i="1" smtClean="0"/>
              <a:t>Garvin’s Product Quality Dimensions</a:t>
            </a:r>
            <a:endParaRPr lang="en-US" sz="3600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8110538" cy="4191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122238" y="4884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graphicFrame>
        <p:nvGraphicFramePr>
          <p:cNvPr id="9260" name="Group 44"/>
          <p:cNvGraphicFramePr>
            <a:graphicFrameLocks noGrp="1"/>
          </p:cNvGraphicFramePr>
          <p:nvPr/>
        </p:nvGraphicFramePr>
        <p:xfrm>
          <a:off x="838200" y="2133600"/>
          <a:ext cx="6858000" cy="2489200"/>
        </p:xfrm>
        <a:graphic>
          <a:graphicData uri="http://schemas.openxmlformats.org/drawingml/2006/table">
            <a:tbl>
              <a:tblPr/>
              <a:tblGrid>
                <a:gridCol w="3429000"/>
                <a:gridCol w="3429000"/>
              </a:tblGrid>
              <a:tr h="248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122" charset="0"/>
                        </a:rPr>
                        <a:t> Performance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122" charset="0"/>
                        </a:rPr>
                        <a:t> Features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122" charset="0"/>
                        </a:rPr>
                        <a:t> Reliability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122" charset="0"/>
                        </a:rPr>
                        <a:t> Conformance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122" charset="0"/>
                        </a:rPr>
                        <a:t> Durability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122" charset="0"/>
                        </a:rPr>
                        <a:t> Serviceability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122" charset="0"/>
                        </a:rPr>
                        <a:t> Aesthetics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122" charset="0"/>
                        </a:rPr>
                        <a:t> Perceived Quality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50" name="Rectangle 45"/>
          <p:cNvSpPr>
            <a:spLocks noChangeArrowheads="1"/>
          </p:cNvSpPr>
          <p:nvPr/>
        </p:nvSpPr>
        <p:spPr bwMode="auto">
          <a:xfrm>
            <a:off x="2546350" y="6072188"/>
            <a:ext cx="411163" cy="45720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 u="none">
                <a:solidFill>
                  <a:schemeClr val="bg2"/>
                </a:solidFill>
                <a:latin typeface="Times New Roman" pitchFamily="18" charset="0"/>
              </a:rPr>
              <a:t>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  1 - </a:t>
            </a:r>
            <a:fld id="{36BE8B7E-3C63-40D2-A950-DDD5DDD78E5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Quality?</a:t>
            </a:r>
            <a:r>
              <a:rPr lang="en-US" smtClean="0">
                <a:latin typeface="Helvetica" pitchFamily="122" charset="0"/>
              </a:rPr>
              <a:t/>
            </a:r>
            <a:br>
              <a:rPr lang="en-US" smtClean="0">
                <a:latin typeface="Helvetica" pitchFamily="122" charset="0"/>
              </a:rPr>
            </a:br>
            <a:r>
              <a:rPr lang="en-US" sz="2400" i="1" smtClean="0"/>
              <a:t>Garvin’s Product Quality Dimensions</a:t>
            </a:r>
            <a:endParaRPr lang="en-US" i="1" smtClean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8110538" cy="4191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smtClean="0"/>
          </a:p>
          <a:p>
            <a:pPr algn="ctr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200" b="1" smtClean="0">
                <a:solidFill>
                  <a:schemeClr val="bg2"/>
                </a:solidFill>
                <a:latin typeface="Times New Roman" pitchFamily="18" charset="0"/>
              </a:rPr>
              <a:t>(</a:t>
            </a:r>
          </a:p>
          <a:p>
            <a:pPr algn="ctr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600" smtClean="0"/>
          </a:p>
          <a:p>
            <a:pPr algn="ctr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600" smtClean="0"/>
          </a:p>
        </p:txBody>
      </p:sp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122238" y="4884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400" u="none">
              <a:solidFill>
                <a:schemeClr val="tx1"/>
              </a:solidFill>
              <a:latin typeface="Times" pitchFamily="122" charset="0"/>
            </a:endParaRPr>
          </a:p>
        </p:txBody>
      </p:sp>
      <p:graphicFrame>
        <p:nvGraphicFramePr>
          <p:cNvPr id="10262" name="Group 22"/>
          <p:cNvGraphicFramePr>
            <a:graphicFrameLocks noGrp="1"/>
          </p:cNvGraphicFramePr>
          <p:nvPr/>
        </p:nvGraphicFramePr>
        <p:xfrm>
          <a:off x="1066800" y="2057400"/>
          <a:ext cx="6858000" cy="2566988"/>
        </p:xfrm>
        <a:graphic>
          <a:graphicData uri="http://schemas.openxmlformats.org/drawingml/2006/table">
            <a:tbl>
              <a:tblPr/>
              <a:tblGrid>
                <a:gridCol w="3429000"/>
                <a:gridCol w="3429000"/>
              </a:tblGrid>
              <a:tr h="256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122" charset="0"/>
                        </a:rPr>
                        <a:t>Performance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Feature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Reliability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9B9B"/>
                          </a:solidFill>
                          <a:effectLst/>
                          <a:latin typeface="Helvetica" pitchFamily="122" charset="0"/>
                        </a:rPr>
                        <a:t>Conformance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B9B9B"/>
                        </a:solidFill>
                        <a:effectLst/>
                        <a:latin typeface="Helvetica" pitchFamily="122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122" charset="0"/>
                        </a:rPr>
                        <a:t>Efficiency with which a product achieves its intended purpose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74" name="Rectangle 20"/>
          <p:cNvSpPr>
            <a:spLocks noChangeArrowheads="1"/>
          </p:cNvSpPr>
          <p:nvPr/>
        </p:nvSpPr>
        <p:spPr bwMode="auto">
          <a:xfrm>
            <a:off x="4208463" y="6340475"/>
            <a:ext cx="184150" cy="517525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 sz="1400" b="1" u="none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en-US" sz="1400" b="1" u="none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375" name="Rectangle 21"/>
          <p:cNvSpPr>
            <a:spLocks noChangeArrowheads="1"/>
          </p:cNvSpPr>
          <p:nvPr/>
        </p:nvSpPr>
        <p:spPr bwMode="auto">
          <a:xfrm>
            <a:off x="5029200" y="6597650"/>
            <a:ext cx="184150" cy="519113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hu-HU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Times New Roman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 w="349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Helvetica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 w="349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Helvetica" pitchFamily="122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2004:Templates:Presentations:Designs:Bar Code</Template>
  <TotalTime>829</TotalTime>
  <Words>1280</Words>
  <Application>Microsoft Office PowerPoint</Application>
  <PresentationFormat>Diavetítés a képernyőre (4:3 oldalarány)</PresentationFormat>
  <Paragraphs>565</Paragraphs>
  <Slides>38</Slides>
  <Notes>32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38</vt:i4>
      </vt:variant>
    </vt:vector>
  </HeadingPairs>
  <TitlesOfParts>
    <vt:vector size="44" baseType="lpstr">
      <vt:lpstr>Helvetica</vt:lpstr>
      <vt:lpstr>Arial</vt:lpstr>
      <vt:lpstr>Times New Roman</vt:lpstr>
      <vt:lpstr>Wingdings</vt:lpstr>
      <vt:lpstr>Times</vt:lpstr>
      <vt:lpstr>Bold Stripes</vt:lpstr>
      <vt:lpstr>1. dia</vt:lpstr>
      <vt:lpstr> </vt:lpstr>
      <vt:lpstr>5 Approaches to Defining Quality – Garvin </vt:lpstr>
      <vt:lpstr>5 Approaches to Defining Quality – Garvin </vt:lpstr>
      <vt:lpstr>5 Approaches to Defining Quality - Garvin</vt:lpstr>
      <vt:lpstr>5 Approaches to Defining Quality - Garvin 4</vt:lpstr>
      <vt:lpstr>5 Approaches to Defining Quality - Garvin 5</vt:lpstr>
      <vt:lpstr>  What is Quality?   Garvin’s Product Quality Dimensions</vt:lpstr>
      <vt:lpstr>What is Quality? Garvin’s Product Quality Dimensions</vt:lpstr>
      <vt:lpstr>What is Quality  Garvin’s Product Quality Dimensions </vt:lpstr>
      <vt:lpstr>What is Quality  Garvin’s Product Quality Dimensions</vt:lpstr>
      <vt:lpstr>What is Quality Garvin’s Product Quality Dimensions</vt:lpstr>
      <vt:lpstr>What is Quality  Garvin’s Product Quality Dimensions</vt:lpstr>
      <vt:lpstr>What is Quality Garvin’s Product Quality Dimensions</vt:lpstr>
      <vt:lpstr>What is Quality  Garvin’s Product Quality Dimensions</vt:lpstr>
      <vt:lpstr>What is Quality Garvin’s Product Quality Dimensions</vt:lpstr>
      <vt:lpstr>HIPI principles</vt:lpstr>
      <vt:lpstr>What is Quality  PZ&amp;B’s Service Quality Dimensions</vt:lpstr>
      <vt:lpstr>What is Quality  PZ&amp;B’s Service Quality Dimensions</vt:lpstr>
      <vt:lpstr>What is Quality  PZ&amp;B’s Service Quality Dimensions</vt:lpstr>
      <vt:lpstr>What is Quality  PZ&amp;B’s Service Quality Dimensions</vt:lpstr>
      <vt:lpstr>What is Quality  PZ&amp;B’s Service Quality Dimensions</vt:lpstr>
      <vt:lpstr>What is Quality  PZ&amp;B’s Service Quality Dimensions</vt:lpstr>
      <vt:lpstr>What is Quality?</vt:lpstr>
      <vt:lpstr> </vt:lpstr>
      <vt:lpstr>What is Quality? Differing Functional Perspectives on Quality</vt:lpstr>
      <vt:lpstr>What is Quality? Differing Functional Perspectives on Quality</vt:lpstr>
      <vt:lpstr>What is Quality? Differing Functional Perspectives on Quality</vt:lpstr>
      <vt:lpstr>What is Quality? Differing Functional Perspectives on Quality</vt:lpstr>
      <vt:lpstr>What is Quality? Differing Functional Perspectives on Quality</vt:lpstr>
      <vt:lpstr>What is Quality? Differing Functional Perspectives on Quality</vt:lpstr>
      <vt:lpstr>What is Quality? Differing Functional Perspectives on Quality</vt:lpstr>
      <vt:lpstr>What is Quality? Differing Functional Perspectives on Quality</vt:lpstr>
      <vt:lpstr>What is Quality? Differing Functional Perspectives on Quality</vt:lpstr>
      <vt:lpstr>What is Quality?</vt:lpstr>
      <vt:lpstr>What is Quality?</vt:lpstr>
      <vt:lpstr>What is Quality? Chapter 1 Review</vt:lpstr>
      <vt:lpstr>38.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Quality Integrating the Supply Chain - 4th Edition</dc:title>
  <dc:subject>Chapter 1</dc:subject>
  <dc:creator>Jay Mabe</dc:creator>
  <cp:lastModifiedBy>Kun András</cp:lastModifiedBy>
  <cp:revision>66</cp:revision>
  <dcterms:created xsi:type="dcterms:W3CDTF">2006-01-08T18:23:01Z</dcterms:created>
  <dcterms:modified xsi:type="dcterms:W3CDTF">2014-09-15T23:38:29Z</dcterms:modified>
</cp:coreProperties>
</file>