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E08A-FE98-43ED-A2D8-3ED625A25053}" type="datetimeFigureOut">
              <a:rPr lang="en-GB" smtClean="0"/>
              <a:pPr/>
              <a:t>10/05/2015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E08A-FE98-43ED-A2D8-3ED625A25053}" type="datetimeFigureOut">
              <a:rPr lang="en-GB" smtClean="0"/>
              <a:pPr/>
              <a:t>10/05/2015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E08A-FE98-43ED-A2D8-3ED625A25053}" type="datetimeFigureOut">
              <a:rPr lang="en-GB" smtClean="0"/>
              <a:pPr/>
              <a:t>10/05/2015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E08A-FE98-43ED-A2D8-3ED625A25053}" type="datetimeFigureOut">
              <a:rPr lang="en-GB" smtClean="0"/>
              <a:pPr/>
              <a:t>10/05/2015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E08A-FE98-43ED-A2D8-3ED625A25053}" type="datetimeFigureOut">
              <a:rPr lang="en-GB" smtClean="0"/>
              <a:pPr/>
              <a:t>10/05/2015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E08A-FE98-43ED-A2D8-3ED625A25053}" type="datetimeFigureOut">
              <a:rPr lang="en-GB" smtClean="0"/>
              <a:pPr/>
              <a:t>10/05/2015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E08A-FE98-43ED-A2D8-3ED625A25053}" type="datetimeFigureOut">
              <a:rPr lang="en-GB" smtClean="0"/>
              <a:pPr/>
              <a:t>10/05/2015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E08A-FE98-43ED-A2D8-3ED625A25053}" type="datetimeFigureOut">
              <a:rPr lang="en-GB" smtClean="0"/>
              <a:pPr/>
              <a:t>10/05/2015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E08A-FE98-43ED-A2D8-3ED625A25053}" type="datetimeFigureOut">
              <a:rPr lang="en-GB" smtClean="0"/>
              <a:pPr/>
              <a:t>10/05/2015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E08A-FE98-43ED-A2D8-3ED625A25053}" type="datetimeFigureOut">
              <a:rPr lang="en-GB" smtClean="0"/>
              <a:pPr/>
              <a:t>10/05/2015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E08A-FE98-43ED-A2D8-3ED625A25053}" type="datetimeFigureOut">
              <a:rPr lang="en-GB" smtClean="0"/>
              <a:pPr/>
              <a:t>10/05/2015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FE08A-FE98-43ED-A2D8-3ED625A25053}" type="datetimeFigureOut">
              <a:rPr lang="en-GB" smtClean="0"/>
              <a:pPr/>
              <a:t>10/05/2015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 of balance and elemental trend analysis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Project management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Control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LoB</a:t>
            </a:r>
            <a:endParaRPr lang="en-GB" dirty="0"/>
          </a:p>
        </p:txBody>
      </p:sp>
      <p:sp>
        <p:nvSpPr>
          <p:cNvPr id="4" name="Szövegdoboz 3"/>
          <p:cNvSpPr txBox="1"/>
          <p:nvPr/>
        </p:nvSpPr>
        <p:spPr>
          <a:xfrm>
            <a:off x="755576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</a:t>
            </a:r>
            <a:endParaRPr lang="en-GB" sz="14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2195736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4</a:t>
            </a:r>
            <a:endParaRPr lang="en-GB" sz="1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1691680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3</a:t>
            </a:r>
            <a:endParaRPr lang="en-GB" sz="14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1259632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2</a:t>
            </a:r>
            <a:endParaRPr lang="en-GB" sz="14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3203848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6</a:t>
            </a:r>
            <a:endParaRPr lang="en-GB" sz="14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2699792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5</a:t>
            </a:r>
            <a:endParaRPr lang="en-GB" sz="14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3707904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7</a:t>
            </a:r>
            <a:endParaRPr lang="en-GB" sz="1400" dirty="0"/>
          </a:p>
        </p:txBody>
      </p:sp>
      <p:sp>
        <p:nvSpPr>
          <p:cNvPr id="11" name="Téglalap 10"/>
          <p:cNvSpPr/>
          <p:nvPr/>
        </p:nvSpPr>
        <p:spPr>
          <a:xfrm>
            <a:off x="683568" y="836712"/>
            <a:ext cx="8460432" cy="51125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Egyenes összekötő nyíllal 11"/>
          <p:cNvCxnSpPr/>
          <p:nvPr/>
        </p:nvCxnSpPr>
        <p:spPr>
          <a:xfrm>
            <a:off x="683568" y="5949280"/>
            <a:ext cx="8460432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flipH="1" flipV="1">
            <a:off x="683568" y="692696"/>
            <a:ext cx="8384" cy="5220344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 flipV="1">
            <a:off x="1691680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flipV="1">
            <a:off x="2699792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 flipV="1">
            <a:off x="3707904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 flipV="1">
            <a:off x="4716016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 flipV="1">
            <a:off x="7740352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V="1">
            <a:off x="6732240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 flipV="1">
            <a:off x="5724128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683568" y="5157192"/>
            <a:ext cx="8460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>
            <a:off x="683568" y="3429000"/>
            <a:ext cx="907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>
            <a:off x="683568" y="2564904"/>
            <a:ext cx="8460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683568" y="4293096"/>
            <a:ext cx="8460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683568" y="1700808"/>
            <a:ext cx="8460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0" y="5301208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1</a:t>
            </a:r>
            <a:endParaRPr lang="en-GB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0" y="3573016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3</a:t>
            </a:r>
            <a:endParaRPr lang="en-GB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0" y="4437112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2</a:t>
            </a:r>
            <a:endParaRPr lang="en-GB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0" y="2708920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4</a:t>
            </a:r>
            <a:endParaRPr lang="en-GB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0" y="1844824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5</a:t>
            </a:r>
            <a:endParaRPr lang="en-GB" dirty="0"/>
          </a:p>
        </p:txBody>
      </p:sp>
      <p:cxnSp>
        <p:nvCxnSpPr>
          <p:cNvPr id="31" name="Egyenes összekötő 30"/>
          <p:cNvCxnSpPr/>
          <p:nvPr/>
        </p:nvCxnSpPr>
        <p:spPr>
          <a:xfrm flipV="1">
            <a:off x="683568" y="1700808"/>
            <a:ext cx="2520280" cy="42484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/>
          <p:nvPr/>
        </p:nvCxnSpPr>
        <p:spPr>
          <a:xfrm flipV="1">
            <a:off x="2195736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flipV="1">
            <a:off x="3203848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flipV="1">
            <a:off x="4211960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flipV="1">
            <a:off x="5220072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flipV="1">
            <a:off x="1187624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flipV="1">
            <a:off x="7236296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flipV="1">
            <a:off x="6228184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flipV="1">
            <a:off x="8244408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flipV="1">
            <a:off x="1172634" y="1709774"/>
            <a:ext cx="5040560" cy="4248472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zövegdoboz 40"/>
          <p:cNvSpPr txBox="1"/>
          <p:nvPr/>
        </p:nvSpPr>
        <p:spPr>
          <a:xfrm>
            <a:off x="4211960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8</a:t>
            </a:r>
            <a:endParaRPr lang="en-GB" sz="1400" dirty="0"/>
          </a:p>
        </p:txBody>
      </p:sp>
      <p:sp>
        <p:nvSpPr>
          <p:cNvPr id="42" name="Szövegdoboz 41"/>
          <p:cNvSpPr txBox="1"/>
          <p:nvPr/>
        </p:nvSpPr>
        <p:spPr>
          <a:xfrm>
            <a:off x="5724128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11</a:t>
            </a:r>
            <a:endParaRPr lang="en-GB" sz="1400" dirty="0"/>
          </a:p>
        </p:txBody>
      </p:sp>
      <p:sp>
        <p:nvSpPr>
          <p:cNvPr id="43" name="Szövegdoboz 42"/>
          <p:cNvSpPr txBox="1"/>
          <p:nvPr/>
        </p:nvSpPr>
        <p:spPr>
          <a:xfrm>
            <a:off x="6228184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12</a:t>
            </a:r>
            <a:endParaRPr lang="en-GB" sz="1400" dirty="0"/>
          </a:p>
        </p:txBody>
      </p:sp>
      <p:sp>
        <p:nvSpPr>
          <p:cNvPr id="44" name="Szövegdoboz 43"/>
          <p:cNvSpPr txBox="1"/>
          <p:nvPr/>
        </p:nvSpPr>
        <p:spPr>
          <a:xfrm>
            <a:off x="4716016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9</a:t>
            </a:r>
            <a:endParaRPr lang="en-GB" sz="1400" dirty="0"/>
          </a:p>
        </p:txBody>
      </p:sp>
      <p:sp>
        <p:nvSpPr>
          <p:cNvPr id="45" name="Szövegdoboz 44"/>
          <p:cNvSpPr txBox="1"/>
          <p:nvPr/>
        </p:nvSpPr>
        <p:spPr>
          <a:xfrm>
            <a:off x="5220072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10</a:t>
            </a:r>
            <a:endParaRPr lang="en-GB" sz="1400" dirty="0"/>
          </a:p>
        </p:txBody>
      </p:sp>
      <p:cxnSp>
        <p:nvCxnSpPr>
          <p:cNvPr id="46" name="Egyenes összekötő 45"/>
          <p:cNvCxnSpPr/>
          <p:nvPr/>
        </p:nvCxnSpPr>
        <p:spPr>
          <a:xfrm flipV="1">
            <a:off x="5220072" y="1700808"/>
            <a:ext cx="1296144" cy="4248472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 flipV="1">
            <a:off x="5436096" y="1700808"/>
            <a:ext cx="2520280" cy="4248472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Szövegdoboz 47"/>
          <p:cNvSpPr txBox="1"/>
          <p:nvPr/>
        </p:nvSpPr>
        <p:spPr>
          <a:xfrm>
            <a:off x="6804248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13</a:t>
            </a:r>
            <a:endParaRPr lang="en-GB" sz="1400" dirty="0"/>
          </a:p>
        </p:txBody>
      </p:sp>
      <p:sp>
        <p:nvSpPr>
          <p:cNvPr id="49" name="Szövegdoboz 48"/>
          <p:cNvSpPr txBox="1"/>
          <p:nvPr/>
        </p:nvSpPr>
        <p:spPr>
          <a:xfrm>
            <a:off x="7308304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14</a:t>
            </a:r>
            <a:endParaRPr lang="en-GB" sz="1400" dirty="0"/>
          </a:p>
        </p:txBody>
      </p:sp>
      <p:cxnSp>
        <p:nvCxnSpPr>
          <p:cNvPr id="51" name="Egyenes összekötő 50"/>
          <p:cNvCxnSpPr/>
          <p:nvPr/>
        </p:nvCxnSpPr>
        <p:spPr>
          <a:xfrm flipV="1">
            <a:off x="1187624" y="1708879"/>
            <a:ext cx="6337438" cy="424936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52"/>
          <p:cNvCxnSpPr/>
          <p:nvPr/>
        </p:nvCxnSpPr>
        <p:spPr>
          <a:xfrm flipV="1">
            <a:off x="6444208" y="1700808"/>
            <a:ext cx="1296144" cy="4248472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zövegdoboz 58"/>
          <p:cNvSpPr txBox="1"/>
          <p:nvPr/>
        </p:nvSpPr>
        <p:spPr>
          <a:xfrm>
            <a:off x="7740352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15</a:t>
            </a:r>
            <a:endParaRPr lang="en-GB" sz="1400" dirty="0"/>
          </a:p>
        </p:txBody>
      </p:sp>
      <p:sp>
        <p:nvSpPr>
          <p:cNvPr id="60" name="Szövegdoboz 59"/>
          <p:cNvSpPr txBox="1"/>
          <p:nvPr/>
        </p:nvSpPr>
        <p:spPr>
          <a:xfrm>
            <a:off x="8316416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16</a:t>
            </a:r>
            <a:endParaRPr lang="en-GB" sz="1400" dirty="0"/>
          </a:p>
        </p:txBody>
      </p:sp>
      <p:sp>
        <p:nvSpPr>
          <p:cNvPr id="61" name="Szövegdoboz 60"/>
          <p:cNvSpPr txBox="1"/>
          <p:nvPr/>
        </p:nvSpPr>
        <p:spPr>
          <a:xfrm>
            <a:off x="8743890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17</a:t>
            </a:r>
            <a:endParaRPr lang="en-GB" sz="1400" dirty="0"/>
          </a:p>
        </p:txBody>
      </p:sp>
      <p:cxnSp>
        <p:nvCxnSpPr>
          <p:cNvPr id="62" name="Egyenes összekötő 61"/>
          <p:cNvCxnSpPr/>
          <p:nvPr/>
        </p:nvCxnSpPr>
        <p:spPr>
          <a:xfrm flipV="1">
            <a:off x="8748464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Ellipszis 56"/>
          <p:cNvSpPr/>
          <p:nvPr/>
        </p:nvSpPr>
        <p:spPr>
          <a:xfrm>
            <a:off x="8135888" y="0"/>
            <a:ext cx="1008112" cy="90872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hu-HU" sz="2400" b="1" dirty="0" smtClean="0">
                <a:solidFill>
                  <a:schemeClr val="tx1"/>
                </a:solidFill>
              </a:rPr>
              <a:t>TPT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br>
              <a:rPr lang="hu-HU" b="1" dirty="0" smtClean="0">
                <a:solidFill>
                  <a:schemeClr val="tx1"/>
                </a:solidFill>
              </a:rPr>
            </a:br>
            <a:r>
              <a:rPr lang="hu-HU" sz="1400" b="1" dirty="0" smtClean="0">
                <a:solidFill>
                  <a:schemeClr val="tx1"/>
                </a:solidFill>
              </a:rPr>
              <a:t>17</a:t>
            </a:r>
          </a:p>
          <a:p>
            <a:pPr algn="ctr"/>
            <a:r>
              <a:rPr lang="hu-HU" sz="1400" b="1" dirty="0" err="1" smtClean="0">
                <a:solidFill>
                  <a:schemeClr val="tx1"/>
                </a:solidFill>
              </a:rPr>
              <a:t>months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 flipV="1">
            <a:off x="6745574" y="974361"/>
            <a:ext cx="2968052" cy="497673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457200" y="612845"/>
            <a:ext cx="82387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u="sng" dirty="0"/>
              <a:t>Line-of-balance</a:t>
            </a:r>
            <a:endParaRPr lang="hu-HU" dirty="0"/>
          </a:p>
          <a:p>
            <a:r>
              <a:rPr lang="en-US" dirty="0"/>
              <a:t> </a:t>
            </a:r>
            <a:endParaRPr lang="hu-HU" dirty="0"/>
          </a:p>
          <a:p>
            <a:r>
              <a:rPr lang="en-US" dirty="0"/>
              <a:t>There is a project of planting 6 identical trees in a botanical garden.</a:t>
            </a:r>
            <a:endParaRPr lang="hu-HU" dirty="0"/>
          </a:p>
          <a:p>
            <a:r>
              <a:rPr lang="en-US" dirty="0"/>
              <a:t>Planting a tree requires 4 steps of work (each done by a different person): </a:t>
            </a:r>
            <a:endParaRPr lang="hu-HU" dirty="0"/>
          </a:p>
          <a:p>
            <a:pPr lvl="1"/>
            <a:r>
              <a:rPr lang="en-US" dirty="0"/>
              <a:t>digging: 10 </a:t>
            </a:r>
            <a:r>
              <a:rPr lang="en-US" dirty="0" err="1"/>
              <a:t>mins</a:t>
            </a:r>
            <a:endParaRPr lang="hu-HU" dirty="0"/>
          </a:p>
          <a:p>
            <a:pPr lvl="1"/>
            <a:r>
              <a:rPr lang="en-US" dirty="0"/>
              <a:t>prepare the hole for the tree with special nutrients: 5 </a:t>
            </a:r>
            <a:r>
              <a:rPr lang="en-US" dirty="0" err="1"/>
              <a:t>mins</a:t>
            </a:r>
            <a:endParaRPr lang="hu-HU" dirty="0"/>
          </a:p>
          <a:p>
            <a:pPr lvl="1"/>
            <a:r>
              <a:rPr lang="en-US" dirty="0"/>
              <a:t>placing the tree into the hole: 5 </a:t>
            </a:r>
            <a:r>
              <a:rPr lang="en-US" dirty="0" err="1"/>
              <a:t>mins</a:t>
            </a:r>
            <a:endParaRPr lang="hu-HU" dirty="0"/>
          </a:p>
          <a:p>
            <a:pPr lvl="1"/>
            <a:r>
              <a:rPr lang="en-US" dirty="0"/>
              <a:t>tidy up the surroundings of the tree: 15 </a:t>
            </a:r>
            <a:r>
              <a:rPr lang="en-US" dirty="0" err="1"/>
              <a:t>mins</a:t>
            </a:r>
            <a:endParaRPr lang="hu-HU" dirty="0"/>
          </a:p>
          <a:p>
            <a:pPr marL="342900" lvl="0" indent="-342900">
              <a:buFont typeface="+mj-lt"/>
              <a:buAutoNum type="alphaLcParenR"/>
            </a:pPr>
            <a:r>
              <a:rPr lang="en-US" b="1" i="1" dirty="0"/>
              <a:t>Plot a </a:t>
            </a:r>
            <a:r>
              <a:rPr lang="en-US" b="1" i="1" dirty="0" err="1"/>
              <a:t>LoB</a:t>
            </a:r>
            <a:r>
              <a:rPr lang="en-US" b="1" i="1" dirty="0"/>
              <a:t> chart. Follower worker can start working on a given unit of work  immediately after the predecessor team finished. Calculate the TPT.</a:t>
            </a:r>
            <a:endParaRPr lang="hu-HU" dirty="0"/>
          </a:p>
          <a:p>
            <a:pPr marL="342900" lvl="0" indent="-342900">
              <a:buFont typeface="+mj-lt"/>
              <a:buAutoNum type="alphaLcParenR"/>
            </a:pPr>
            <a:r>
              <a:rPr lang="en-US" b="1" i="1" dirty="0"/>
              <a:t>Redesign the </a:t>
            </a:r>
            <a:r>
              <a:rPr lang="en-US" b="1" i="1" dirty="0" err="1"/>
              <a:t>LoB</a:t>
            </a:r>
            <a:r>
              <a:rPr lang="en-US" b="1" i="1" dirty="0"/>
              <a:t> chart to eliminate idle time of teams increasing the TPT with only the possible minimum.</a:t>
            </a:r>
            <a:endParaRPr lang="hu-HU" dirty="0"/>
          </a:p>
          <a:p>
            <a:r>
              <a:rPr lang="en-US" dirty="0"/>
              <a:t> 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941896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Thanks for the attention</a:t>
            </a:r>
            <a:endParaRPr lang="en-GB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of Balance (</a:t>
            </a:r>
            <a:r>
              <a:rPr lang="en-US" dirty="0" err="1" smtClean="0"/>
              <a:t>LoB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conventional network technique applied to </a:t>
            </a:r>
            <a:r>
              <a:rPr lang="en-US" i="1" dirty="0" smtClean="0"/>
              <a:t>develop and control a single batch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was developed as a </a:t>
            </a:r>
            <a:r>
              <a:rPr lang="en-US" i="1" dirty="0" smtClean="0"/>
              <a:t>production planning </a:t>
            </a:r>
            <a:r>
              <a:rPr lang="en-US" dirty="0" smtClean="0"/>
              <a:t>tool before PNTs.</a:t>
            </a:r>
          </a:p>
          <a:p>
            <a:r>
              <a:rPr lang="en-US" dirty="0" smtClean="0"/>
              <a:t>It has a much </a:t>
            </a:r>
            <a:r>
              <a:rPr lang="en-US" i="1" dirty="0" smtClean="0"/>
              <a:t>less wide application area</a:t>
            </a:r>
            <a:r>
              <a:rPr lang="en-US" dirty="0" smtClean="0"/>
              <a:t>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of </a:t>
            </a:r>
            <a:r>
              <a:rPr lang="en-US" dirty="0" err="1" smtClean="0"/>
              <a:t>LoB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Identifiable stages in production to exert managerial control.</a:t>
            </a:r>
          </a:p>
          <a:p>
            <a:r>
              <a:rPr lang="en-US" dirty="0" smtClean="0"/>
              <a:t>Known manufacturing times between stages.</a:t>
            </a:r>
          </a:p>
          <a:p>
            <a:r>
              <a:rPr lang="en-US" dirty="0" smtClean="0"/>
              <a:t>Delivery schedule.</a:t>
            </a:r>
          </a:p>
          <a:p>
            <a:r>
              <a:rPr lang="en-US" dirty="0" smtClean="0"/>
              <a:t>Resources can be varied as required.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Elemental trend analysis (= </a:t>
            </a:r>
            <a:r>
              <a:rPr lang="en-US" dirty="0" err="1" smtClean="0"/>
              <a:t>LoB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Items in the batch are independent of each other</a:t>
            </a:r>
          </a:p>
          <a:p>
            <a:r>
              <a:rPr lang="en-GB" dirty="0" smtClean="0"/>
              <a:t>Same resource carries out the same activity on every item in the batch</a:t>
            </a:r>
          </a:p>
          <a:p>
            <a:r>
              <a:rPr lang="en-GB" dirty="0" smtClean="0"/>
              <a:t>Only one resource can work on a given item</a:t>
            </a:r>
          </a:p>
          <a:p>
            <a:r>
              <a:rPr lang="en-GB" dirty="0" smtClean="0"/>
              <a:t>Any resource constraints must be removed before the analysis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it is useful</a:t>
            </a:r>
            <a:r>
              <a:rPr lang="hu-HU" dirty="0" smtClean="0"/>
              <a:t>?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Construction industry</a:t>
            </a:r>
          </a:p>
          <a:p>
            <a:r>
              <a:rPr lang="en-US" dirty="0" smtClean="0"/>
              <a:t>Heavy engineering assembly</a:t>
            </a:r>
          </a:p>
          <a:p>
            <a:r>
              <a:rPr lang="en-US" dirty="0" smtClean="0"/>
              <a:t>Road or railway building</a:t>
            </a:r>
          </a:p>
          <a:p>
            <a:r>
              <a:rPr lang="hu-HU" dirty="0" smtClean="0"/>
              <a:t>…</a:t>
            </a:r>
          </a:p>
          <a:p>
            <a:endParaRPr lang="en-GB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539552" y="45811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Why</a:t>
            </a: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u-H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not</a:t>
            </a:r>
            <a:r>
              <a:rPr kumimoji="0" lang="hu-HU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u-HU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using</a:t>
            </a:r>
            <a:r>
              <a:rPr kumimoji="0" lang="hu-HU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PNT here</a:t>
            </a: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en-US" dirty="0" smtClean="0"/>
              <a:t>Problem solving example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07342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is a project of building 5 identical row houses.</a:t>
            </a:r>
          </a:p>
          <a:p>
            <a:r>
              <a:rPr lang="en-US" dirty="0" smtClean="0"/>
              <a:t>On each house 4 work units (items) should be made, each by a specialized team of workers: </a:t>
            </a:r>
          </a:p>
          <a:p>
            <a:pPr lvl="1"/>
            <a:r>
              <a:rPr lang="en-US" dirty="0" smtClean="0"/>
              <a:t>Foundations (team A): 1 month per house, </a:t>
            </a:r>
          </a:p>
          <a:p>
            <a:pPr lvl="1"/>
            <a:r>
              <a:rPr lang="en-US" dirty="0" smtClean="0"/>
              <a:t>Brickwork (team B): 2 months per house, </a:t>
            </a:r>
          </a:p>
          <a:p>
            <a:pPr lvl="1"/>
            <a:r>
              <a:rPr lang="en-US" dirty="0" smtClean="0"/>
              <a:t>Roof construction (team C): 2 weeks per house, </a:t>
            </a:r>
          </a:p>
          <a:p>
            <a:pPr lvl="1"/>
            <a:r>
              <a:rPr lang="en-US" dirty="0" smtClean="0"/>
              <a:t>Internal works (team D): 1 month per house</a:t>
            </a:r>
          </a:p>
          <a:p>
            <a:pPr marL="514350" indent="-514350">
              <a:buFont typeface="+mj-lt"/>
              <a:buAutoNum type="alphaLcParenR"/>
            </a:pPr>
            <a:r>
              <a:rPr lang="en-US" b="1" i="1" dirty="0" smtClean="0"/>
              <a:t>Plot a </a:t>
            </a:r>
            <a:r>
              <a:rPr lang="en-US" b="1" i="1" dirty="0" err="1" smtClean="0"/>
              <a:t>LoB</a:t>
            </a:r>
            <a:r>
              <a:rPr lang="en-US" b="1" i="1" dirty="0" smtClean="0"/>
              <a:t> chart. Follower team can start working on a given unit immediately after the predecessor team finished. Calculate the TPT.</a:t>
            </a:r>
          </a:p>
          <a:p>
            <a:pPr marL="514350" indent="-514350">
              <a:buFont typeface="+mj-lt"/>
              <a:buAutoNum type="alphaLcParenR"/>
            </a:pPr>
            <a:r>
              <a:rPr lang="en-US" b="1" i="1" dirty="0" smtClean="0"/>
              <a:t>Redesign the </a:t>
            </a:r>
            <a:r>
              <a:rPr lang="en-US" b="1" i="1" dirty="0" err="1" smtClean="0"/>
              <a:t>LoB</a:t>
            </a:r>
            <a:r>
              <a:rPr lang="en-US" b="1" i="1" dirty="0" smtClean="0"/>
              <a:t> chart to eliminate idle time of teams and minimize the TPT.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hu-HU" dirty="0" err="1" smtClean="0"/>
              <a:t>Solution</a:t>
            </a:r>
            <a:r>
              <a:rPr lang="hu-HU" dirty="0" smtClean="0"/>
              <a:t> (a)</a:t>
            </a:r>
            <a:endParaRPr lang="en-GB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755576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</a:t>
            </a:r>
            <a:endParaRPr lang="en-GB" sz="1400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2195736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4</a:t>
            </a:r>
            <a:endParaRPr lang="en-GB" sz="1400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1691680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3</a:t>
            </a:r>
            <a:endParaRPr lang="en-GB" sz="1400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1259632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2</a:t>
            </a:r>
            <a:endParaRPr lang="en-GB" sz="1400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3203848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6</a:t>
            </a:r>
            <a:endParaRPr lang="en-GB" sz="1400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2699792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5</a:t>
            </a:r>
            <a:endParaRPr lang="en-GB" sz="1400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3707904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7</a:t>
            </a:r>
            <a:endParaRPr lang="en-GB" sz="1400" dirty="0"/>
          </a:p>
        </p:txBody>
      </p:sp>
      <p:sp>
        <p:nvSpPr>
          <p:cNvPr id="4" name="Téglalap 3"/>
          <p:cNvSpPr/>
          <p:nvPr/>
        </p:nvSpPr>
        <p:spPr>
          <a:xfrm>
            <a:off x="683568" y="836712"/>
            <a:ext cx="8064896" cy="51125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683568" y="5949280"/>
            <a:ext cx="8208912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 flipH="1" flipV="1">
            <a:off x="683568" y="692696"/>
            <a:ext cx="8384" cy="5220344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V="1">
            <a:off x="1691680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 flipV="1">
            <a:off x="2699792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flipV="1">
            <a:off x="3707904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 flipV="1">
            <a:off x="4716016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 flipV="1">
            <a:off x="7740352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 flipV="1">
            <a:off x="6732240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V="1">
            <a:off x="5724128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>
            <a:off x="683568" y="515719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>
            <a:off x="683568" y="3429000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>
            <a:off x="683568" y="2564904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683568" y="4293096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/>
          <p:nvPr/>
        </p:nvCxnSpPr>
        <p:spPr>
          <a:xfrm>
            <a:off x="683568" y="1700808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zövegdoboz 33"/>
          <p:cNvSpPr txBox="1"/>
          <p:nvPr/>
        </p:nvSpPr>
        <p:spPr>
          <a:xfrm>
            <a:off x="0" y="5301208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1</a:t>
            </a:r>
            <a:endParaRPr lang="en-GB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0" y="3573016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3</a:t>
            </a:r>
            <a:endParaRPr lang="en-GB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0" y="4437112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2</a:t>
            </a:r>
            <a:endParaRPr lang="en-GB" dirty="0"/>
          </a:p>
        </p:txBody>
      </p:sp>
      <p:sp>
        <p:nvSpPr>
          <p:cNvPr id="37" name="Szövegdoboz 36"/>
          <p:cNvSpPr txBox="1"/>
          <p:nvPr/>
        </p:nvSpPr>
        <p:spPr>
          <a:xfrm>
            <a:off x="0" y="2708920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4</a:t>
            </a:r>
            <a:endParaRPr lang="en-GB" dirty="0"/>
          </a:p>
        </p:txBody>
      </p:sp>
      <p:sp>
        <p:nvSpPr>
          <p:cNvPr id="38" name="Szövegdoboz 37"/>
          <p:cNvSpPr txBox="1"/>
          <p:nvPr/>
        </p:nvSpPr>
        <p:spPr>
          <a:xfrm>
            <a:off x="0" y="1844824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5</a:t>
            </a:r>
            <a:endParaRPr lang="en-GB" dirty="0"/>
          </a:p>
        </p:txBody>
      </p:sp>
      <p:cxnSp>
        <p:nvCxnSpPr>
          <p:cNvPr id="41" name="Egyenes összekötő 40"/>
          <p:cNvCxnSpPr/>
          <p:nvPr/>
        </p:nvCxnSpPr>
        <p:spPr>
          <a:xfrm flipV="1">
            <a:off x="683568" y="1700808"/>
            <a:ext cx="2520280" cy="42484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 flipV="1">
            <a:off x="2195736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flipV="1">
            <a:off x="3203848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 flipV="1">
            <a:off x="4211960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 flipV="1">
            <a:off x="5220072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 flipV="1">
            <a:off x="1187624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 flipV="1">
            <a:off x="7236296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 flipV="1">
            <a:off x="6228184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/>
          <p:nvPr/>
        </p:nvCxnSpPr>
        <p:spPr>
          <a:xfrm flipV="1">
            <a:off x="8244408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52"/>
          <p:cNvCxnSpPr/>
          <p:nvPr/>
        </p:nvCxnSpPr>
        <p:spPr>
          <a:xfrm flipV="1">
            <a:off x="1187624" y="1700808"/>
            <a:ext cx="5040560" cy="4248472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Csoportba foglalás 88"/>
          <p:cNvGrpSpPr/>
          <p:nvPr/>
        </p:nvGrpSpPr>
        <p:grpSpPr>
          <a:xfrm>
            <a:off x="2195736" y="1700808"/>
            <a:ext cx="4320480" cy="4248472"/>
            <a:chOff x="1691680" y="1700808"/>
            <a:chExt cx="4320480" cy="4248472"/>
          </a:xfrm>
        </p:grpSpPr>
        <p:cxnSp>
          <p:nvCxnSpPr>
            <p:cNvPr id="57" name="Egyenes összekötő 56"/>
            <p:cNvCxnSpPr/>
            <p:nvPr/>
          </p:nvCxnSpPr>
          <p:spPr>
            <a:xfrm flipV="1">
              <a:off x="1691680" y="5157192"/>
              <a:ext cx="288032" cy="7920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gyenes összekötő 60"/>
            <p:cNvCxnSpPr/>
            <p:nvPr/>
          </p:nvCxnSpPr>
          <p:spPr>
            <a:xfrm flipV="1">
              <a:off x="2699792" y="4293096"/>
              <a:ext cx="288032" cy="86409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gyenes összekötő 61"/>
            <p:cNvCxnSpPr/>
            <p:nvPr/>
          </p:nvCxnSpPr>
          <p:spPr>
            <a:xfrm flipV="1">
              <a:off x="3707904" y="3429000"/>
              <a:ext cx="288032" cy="86409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Egyenes összekötő 62"/>
            <p:cNvCxnSpPr/>
            <p:nvPr/>
          </p:nvCxnSpPr>
          <p:spPr>
            <a:xfrm flipV="1">
              <a:off x="4716016" y="2564904"/>
              <a:ext cx="288032" cy="86409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Egyenes összekötő 63"/>
            <p:cNvCxnSpPr/>
            <p:nvPr/>
          </p:nvCxnSpPr>
          <p:spPr>
            <a:xfrm flipV="1">
              <a:off x="5724128" y="1700808"/>
              <a:ext cx="288032" cy="86409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gyenes összekötő 68"/>
            <p:cNvCxnSpPr/>
            <p:nvPr/>
          </p:nvCxnSpPr>
          <p:spPr>
            <a:xfrm>
              <a:off x="1979712" y="5157192"/>
              <a:ext cx="720080" cy="0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Egyenes összekötő 70"/>
            <p:cNvCxnSpPr/>
            <p:nvPr/>
          </p:nvCxnSpPr>
          <p:spPr>
            <a:xfrm>
              <a:off x="5004048" y="2564904"/>
              <a:ext cx="720080" cy="0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Egyenes összekötő 71"/>
            <p:cNvCxnSpPr/>
            <p:nvPr/>
          </p:nvCxnSpPr>
          <p:spPr>
            <a:xfrm>
              <a:off x="3995936" y="3429000"/>
              <a:ext cx="720080" cy="0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Egyenes összekötő 72"/>
            <p:cNvCxnSpPr/>
            <p:nvPr/>
          </p:nvCxnSpPr>
          <p:spPr>
            <a:xfrm>
              <a:off x="2987824" y="4293096"/>
              <a:ext cx="720080" cy="0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Csoportba foglalás 66"/>
          <p:cNvGrpSpPr/>
          <p:nvPr/>
        </p:nvGrpSpPr>
        <p:grpSpPr>
          <a:xfrm>
            <a:off x="2411760" y="1700808"/>
            <a:ext cx="4536504" cy="4248472"/>
            <a:chOff x="2195736" y="1700808"/>
            <a:chExt cx="4536504" cy="4248472"/>
          </a:xfrm>
        </p:grpSpPr>
        <p:cxnSp>
          <p:nvCxnSpPr>
            <p:cNvPr id="74" name="Egyenes összekötő 73"/>
            <p:cNvCxnSpPr/>
            <p:nvPr/>
          </p:nvCxnSpPr>
          <p:spPr>
            <a:xfrm flipV="1">
              <a:off x="2195736" y="5157192"/>
              <a:ext cx="504056" cy="79208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Egyenes összekötő 75"/>
            <p:cNvCxnSpPr/>
            <p:nvPr/>
          </p:nvCxnSpPr>
          <p:spPr>
            <a:xfrm flipV="1">
              <a:off x="3203848" y="4293096"/>
              <a:ext cx="504056" cy="86409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Egyenes összekötő 77"/>
            <p:cNvCxnSpPr/>
            <p:nvPr/>
          </p:nvCxnSpPr>
          <p:spPr>
            <a:xfrm flipV="1">
              <a:off x="4211960" y="3429000"/>
              <a:ext cx="504056" cy="86409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Egyenes összekötő 79"/>
            <p:cNvCxnSpPr/>
            <p:nvPr/>
          </p:nvCxnSpPr>
          <p:spPr>
            <a:xfrm flipV="1">
              <a:off x="5220072" y="2564904"/>
              <a:ext cx="504056" cy="86409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Egyenes összekötő 80"/>
            <p:cNvCxnSpPr/>
            <p:nvPr/>
          </p:nvCxnSpPr>
          <p:spPr>
            <a:xfrm flipV="1">
              <a:off x="6228184" y="1700808"/>
              <a:ext cx="504056" cy="86409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Egyenes összekötő 81"/>
            <p:cNvCxnSpPr/>
            <p:nvPr/>
          </p:nvCxnSpPr>
          <p:spPr>
            <a:xfrm>
              <a:off x="5724128" y="2564904"/>
              <a:ext cx="504056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gyenes összekötő 84"/>
            <p:cNvCxnSpPr/>
            <p:nvPr/>
          </p:nvCxnSpPr>
          <p:spPr>
            <a:xfrm>
              <a:off x="2699792" y="5157192"/>
              <a:ext cx="504056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Egyenes összekötő 85"/>
            <p:cNvCxnSpPr/>
            <p:nvPr/>
          </p:nvCxnSpPr>
          <p:spPr>
            <a:xfrm>
              <a:off x="3779912" y="4293096"/>
              <a:ext cx="432048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gyenes összekötő 86"/>
            <p:cNvCxnSpPr/>
            <p:nvPr/>
          </p:nvCxnSpPr>
          <p:spPr>
            <a:xfrm>
              <a:off x="4716016" y="3429000"/>
              <a:ext cx="504056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Szövegdoboz 90"/>
          <p:cNvSpPr txBox="1"/>
          <p:nvPr/>
        </p:nvSpPr>
        <p:spPr>
          <a:xfrm>
            <a:off x="4211960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8</a:t>
            </a:r>
            <a:endParaRPr lang="en-GB" sz="1400" dirty="0"/>
          </a:p>
        </p:txBody>
      </p:sp>
      <p:sp>
        <p:nvSpPr>
          <p:cNvPr id="92" name="Szövegdoboz 91"/>
          <p:cNvSpPr txBox="1"/>
          <p:nvPr/>
        </p:nvSpPr>
        <p:spPr>
          <a:xfrm>
            <a:off x="5724128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11</a:t>
            </a:r>
            <a:endParaRPr lang="en-GB" sz="1400" dirty="0"/>
          </a:p>
        </p:txBody>
      </p:sp>
      <p:sp>
        <p:nvSpPr>
          <p:cNvPr id="93" name="Szövegdoboz 92"/>
          <p:cNvSpPr txBox="1"/>
          <p:nvPr/>
        </p:nvSpPr>
        <p:spPr>
          <a:xfrm>
            <a:off x="6228184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12</a:t>
            </a:r>
            <a:endParaRPr lang="en-GB" sz="1400" dirty="0"/>
          </a:p>
        </p:txBody>
      </p:sp>
      <p:sp>
        <p:nvSpPr>
          <p:cNvPr id="94" name="Szövegdoboz 93"/>
          <p:cNvSpPr txBox="1"/>
          <p:nvPr/>
        </p:nvSpPr>
        <p:spPr>
          <a:xfrm>
            <a:off x="4716016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9</a:t>
            </a:r>
            <a:endParaRPr lang="en-GB" sz="1400" dirty="0"/>
          </a:p>
        </p:txBody>
      </p:sp>
      <p:sp>
        <p:nvSpPr>
          <p:cNvPr id="95" name="Szövegdoboz 94"/>
          <p:cNvSpPr txBox="1"/>
          <p:nvPr/>
        </p:nvSpPr>
        <p:spPr>
          <a:xfrm>
            <a:off x="5220072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10</a:t>
            </a:r>
            <a:endParaRPr lang="en-GB" sz="1400" dirty="0"/>
          </a:p>
        </p:txBody>
      </p:sp>
      <p:grpSp>
        <p:nvGrpSpPr>
          <p:cNvPr id="99" name="Csoportba foglalás 98"/>
          <p:cNvGrpSpPr/>
          <p:nvPr/>
        </p:nvGrpSpPr>
        <p:grpSpPr>
          <a:xfrm>
            <a:off x="6444208" y="0"/>
            <a:ext cx="1008112" cy="5949280"/>
            <a:chOff x="5940152" y="0"/>
            <a:chExt cx="1008112" cy="5949280"/>
          </a:xfrm>
        </p:grpSpPr>
        <p:cxnSp>
          <p:nvCxnSpPr>
            <p:cNvPr id="97" name="Egyenes összekötő 96"/>
            <p:cNvCxnSpPr/>
            <p:nvPr/>
          </p:nvCxnSpPr>
          <p:spPr>
            <a:xfrm>
              <a:off x="6480212" y="0"/>
              <a:ext cx="0" cy="594928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Ellipszis 97"/>
            <p:cNvSpPr/>
            <p:nvPr/>
          </p:nvSpPr>
          <p:spPr>
            <a:xfrm>
              <a:off x="5940152" y="0"/>
              <a:ext cx="1008112" cy="90872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hu-HU" sz="2400" b="1" dirty="0" smtClean="0">
                  <a:solidFill>
                    <a:schemeClr val="tx1"/>
                  </a:solidFill>
                </a:rPr>
                <a:t>TPT</a:t>
              </a:r>
              <a:r>
                <a:rPr lang="hu-HU" b="1" dirty="0" smtClean="0">
                  <a:solidFill>
                    <a:schemeClr val="tx1"/>
                  </a:solidFill>
                </a:rPr>
                <a:t> </a:t>
              </a:r>
              <a:br>
                <a:rPr lang="hu-HU" b="1" dirty="0" smtClean="0">
                  <a:solidFill>
                    <a:schemeClr val="tx1"/>
                  </a:solidFill>
                </a:rPr>
              </a:br>
              <a:r>
                <a:rPr lang="hu-HU" sz="1400" b="1" dirty="0" smtClean="0">
                  <a:solidFill>
                    <a:schemeClr val="tx1"/>
                  </a:solidFill>
                </a:rPr>
                <a:t>12 .5 </a:t>
              </a:r>
              <a:r>
                <a:rPr lang="hu-HU" sz="1400" b="1" dirty="0" err="1" smtClean="0">
                  <a:solidFill>
                    <a:schemeClr val="tx1"/>
                  </a:solidFill>
                </a:rPr>
                <a:t>months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8" name="Szövegdoboz 67"/>
          <p:cNvSpPr txBox="1"/>
          <p:nvPr/>
        </p:nvSpPr>
        <p:spPr>
          <a:xfrm>
            <a:off x="6732240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13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hu-HU" dirty="0" err="1" smtClean="0"/>
              <a:t>Solution</a:t>
            </a:r>
            <a:r>
              <a:rPr lang="hu-HU" dirty="0" smtClean="0"/>
              <a:t> (b)</a:t>
            </a:r>
            <a:endParaRPr lang="en-GB" dirty="0"/>
          </a:p>
        </p:txBody>
      </p:sp>
      <p:sp>
        <p:nvSpPr>
          <p:cNvPr id="5" name="Szövegdoboz 4"/>
          <p:cNvSpPr txBox="1"/>
          <p:nvPr/>
        </p:nvSpPr>
        <p:spPr>
          <a:xfrm>
            <a:off x="755576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</a:t>
            </a:r>
            <a:endParaRPr lang="en-GB" sz="1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2195736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4</a:t>
            </a:r>
            <a:endParaRPr lang="en-GB" sz="14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1691680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3</a:t>
            </a:r>
            <a:endParaRPr lang="en-GB" sz="14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1259632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2</a:t>
            </a:r>
            <a:endParaRPr lang="en-GB" sz="14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3203848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6</a:t>
            </a:r>
            <a:endParaRPr lang="en-GB" sz="14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699792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5</a:t>
            </a:r>
            <a:endParaRPr lang="en-GB" sz="14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3707904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7</a:t>
            </a:r>
            <a:endParaRPr lang="en-GB" sz="1400" dirty="0"/>
          </a:p>
        </p:txBody>
      </p:sp>
      <p:sp>
        <p:nvSpPr>
          <p:cNvPr id="12" name="Téglalap 11"/>
          <p:cNvSpPr/>
          <p:nvPr/>
        </p:nvSpPr>
        <p:spPr>
          <a:xfrm>
            <a:off x="683568" y="836712"/>
            <a:ext cx="8064896" cy="51125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Egyenes összekötő nyíllal 12"/>
          <p:cNvCxnSpPr/>
          <p:nvPr/>
        </p:nvCxnSpPr>
        <p:spPr>
          <a:xfrm>
            <a:off x="683568" y="5949280"/>
            <a:ext cx="8208912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 flipH="1" flipV="1">
            <a:off x="683568" y="692696"/>
            <a:ext cx="8384" cy="5220344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flipV="1">
            <a:off x="1691680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 flipV="1">
            <a:off x="2699792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 flipV="1">
            <a:off x="3707904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 flipV="1">
            <a:off x="4716016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V="1">
            <a:off x="7740352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 flipV="1">
            <a:off x="6732240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flipV="1">
            <a:off x="5724128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>
            <a:off x="683568" y="515719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>
            <a:off x="683568" y="3429000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683568" y="2564904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683568" y="4293096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683568" y="1700808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zövegdoboz 26"/>
          <p:cNvSpPr txBox="1"/>
          <p:nvPr/>
        </p:nvSpPr>
        <p:spPr>
          <a:xfrm>
            <a:off x="0" y="5301208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1</a:t>
            </a:r>
            <a:endParaRPr lang="en-GB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0" y="3573016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3</a:t>
            </a:r>
            <a:endParaRPr lang="en-GB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0" y="4437112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2</a:t>
            </a:r>
            <a:endParaRPr lang="en-GB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0" y="2708920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4</a:t>
            </a:r>
            <a:endParaRPr lang="en-GB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0" y="1844824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5</a:t>
            </a:r>
            <a:endParaRPr lang="en-GB" dirty="0"/>
          </a:p>
        </p:txBody>
      </p:sp>
      <p:cxnSp>
        <p:nvCxnSpPr>
          <p:cNvPr id="32" name="Egyenes összekötő 31"/>
          <p:cNvCxnSpPr/>
          <p:nvPr/>
        </p:nvCxnSpPr>
        <p:spPr>
          <a:xfrm flipV="1">
            <a:off x="683568" y="1700808"/>
            <a:ext cx="2520280" cy="42484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flipV="1">
            <a:off x="2195736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flipV="1">
            <a:off x="3203848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flipV="1">
            <a:off x="4211960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flipV="1">
            <a:off x="5220072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flipV="1">
            <a:off x="1187624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flipV="1">
            <a:off x="7236296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flipV="1">
            <a:off x="6228184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flipV="1">
            <a:off x="8244408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flipV="1">
            <a:off x="1183372" y="1716573"/>
            <a:ext cx="5040560" cy="4248472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Szövegdoboz 61"/>
          <p:cNvSpPr txBox="1"/>
          <p:nvPr/>
        </p:nvSpPr>
        <p:spPr>
          <a:xfrm>
            <a:off x="4211960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8</a:t>
            </a:r>
            <a:endParaRPr lang="en-GB" sz="1400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5724128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11</a:t>
            </a:r>
            <a:endParaRPr lang="en-GB" sz="1400" dirty="0"/>
          </a:p>
        </p:txBody>
      </p:sp>
      <p:sp>
        <p:nvSpPr>
          <p:cNvPr id="64" name="Szövegdoboz 63"/>
          <p:cNvSpPr txBox="1"/>
          <p:nvPr/>
        </p:nvSpPr>
        <p:spPr>
          <a:xfrm>
            <a:off x="6228184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12</a:t>
            </a:r>
            <a:endParaRPr lang="en-GB" sz="1400" dirty="0"/>
          </a:p>
        </p:txBody>
      </p:sp>
      <p:sp>
        <p:nvSpPr>
          <p:cNvPr id="65" name="Szövegdoboz 64"/>
          <p:cNvSpPr txBox="1"/>
          <p:nvPr/>
        </p:nvSpPr>
        <p:spPr>
          <a:xfrm>
            <a:off x="4716016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9</a:t>
            </a:r>
            <a:endParaRPr lang="en-GB" sz="1400" dirty="0"/>
          </a:p>
        </p:txBody>
      </p:sp>
      <p:sp>
        <p:nvSpPr>
          <p:cNvPr id="66" name="Szövegdoboz 65"/>
          <p:cNvSpPr txBox="1"/>
          <p:nvPr/>
        </p:nvSpPr>
        <p:spPr>
          <a:xfrm>
            <a:off x="5220072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10</a:t>
            </a:r>
            <a:endParaRPr lang="en-GB" sz="1400" dirty="0"/>
          </a:p>
        </p:txBody>
      </p:sp>
      <p:grpSp>
        <p:nvGrpSpPr>
          <p:cNvPr id="67" name="Csoportba foglalás 66"/>
          <p:cNvGrpSpPr/>
          <p:nvPr/>
        </p:nvGrpSpPr>
        <p:grpSpPr>
          <a:xfrm>
            <a:off x="7472779" y="0"/>
            <a:ext cx="1008112" cy="5949280"/>
            <a:chOff x="5940152" y="0"/>
            <a:chExt cx="1008112" cy="5949280"/>
          </a:xfrm>
        </p:grpSpPr>
        <p:cxnSp>
          <p:nvCxnSpPr>
            <p:cNvPr id="68" name="Egyenes összekötő 67"/>
            <p:cNvCxnSpPr/>
            <p:nvPr/>
          </p:nvCxnSpPr>
          <p:spPr>
            <a:xfrm>
              <a:off x="6444208" y="0"/>
              <a:ext cx="0" cy="594928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Ellipszis 68"/>
            <p:cNvSpPr/>
            <p:nvPr/>
          </p:nvSpPr>
          <p:spPr>
            <a:xfrm>
              <a:off x="5940152" y="0"/>
              <a:ext cx="1008112" cy="90872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hu-HU" sz="2400" b="1" dirty="0" smtClean="0">
                  <a:solidFill>
                    <a:schemeClr val="tx1"/>
                  </a:solidFill>
                </a:rPr>
                <a:t>TPT</a:t>
              </a:r>
              <a:r>
                <a:rPr lang="hu-HU" b="1" dirty="0" smtClean="0">
                  <a:solidFill>
                    <a:schemeClr val="tx1"/>
                  </a:solidFill>
                </a:rPr>
                <a:t> </a:t>
              </a:r>
              <a:br>
                <a:rPr lang="hu-HU" b="1" dirty="0" smtClean="0">
                  <a:solidFill>
                    <a:schemeClr val="tx1"/>
                  </a:solidFill>
                </a:rPr>
              </a:br>
              <a:r>
                <a:rPr lang="hu-HU" sz="1400" b="1" dirty="0" smtClean="0">
                  <a:solidFill>
                    <a:schemeClr val="tx1"/>
                  </a:solidFill>
                </a:rPr>
                <a:t>14.5</a:t>
              </a:r>
              <a:endParaRPr lang="hu-HU" sz="14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hu-HU" sz="1400" b="1" dirty="0" err="1" smtClean="0">
                  <a:solidFill>
                    <a:schemeClr val="tx1"/>
                  </a:solidFill>
                </a:rPr>
                <a:t>months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0" name="Egyenes összekötő 69"/>
          <p:cNvCxnSpPr/>
          <p:nvPr/>
        </p:nvCxnSpPr>
        <p:spPr>
          <a:xfrm flipV="1">
            <a:off x="5215819" y="1700808"/>
            <a:ext cx="1296144" cy="4248472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70"/>
          <p:cNvCxnSpPr/>
          <p:nvPr/>
        </p:nvCxnSpPr>
        <p:spPr>
          <a:xfrm flipV="1">
            <a:off x="5440789" y="1716574"/>
            <a:ext cx="2520280" cy="424847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Szövegdoboz 72"/>
          <p:cNvSpPr txBox="1"/>
          <p:nvPr/>
        </p:nvSpPr>
        <p:spPr>
          <a:xfrm>
            <a:off x="6804248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13</a:t>
            </a:r>
            <a:endParaRPr lang="en-GB" sz="1400" dirty="0"/>
          </a:p>
        </p:txBody>
      </p:sp>
      <p:sp>
        <p:nvSpPr>
          <p:cNvPr id="74" name="Szövegdoboz 73"/>
          <p:cNvSpPr txBox="1"/>
          <p:nvPr/>
        </p:nvSpPr>
        <p:spPr>
          <a:xfrm>
            <a:off x="7308304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14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Control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LoB</a:t>
            </a:r>
            <a:endParaRPr lang="en-GB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2</a:t>
            </a:r>
            <a:r>
              <a:rPr lang="en-US" baseline="30000" dirty="0" smtClean="0"/>
              <a:t>nd</a:t>
            </a:r>
            <a:r>
              <a:rPr lang="en-US" dirty="0" smtClean="0"/>
              <a:t> team performing only on 75%...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394</Words>
  <Application>Microsoft Office PowerPoint</Application>
  <PresentationFormat>Diavetítés a képernyőre (4:3 oldalarány)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Line of balance and elemental trend analysis</vt:lpstr>
      <vt:lpstr>Line of Balance (LoB)</vt:lpstr>
      <vt:lpstr>Requirements of LoB</vt:lpstr>
      <vt:lpstr>Elemental trend analysis (= LoB) requirements</vt:lpstr>
      <vt:lpstr>Where it is useful?</vt:lpstr>
      <vt:lpstr>Problem solving example</vt:lpstr>
      <vt:lpstr>Solution (a)</vt:lpstr>
      <vt:lpstr>Solution (b)</vt:lpstr>
      <vt:lpstr>Control with LoB</vt:lpstr>
      <vt:lpstr>Control with LoB</vt:lpstr>
      <vt:lpstr>11. dia</vt:lpstr>
      <vt:lpstr>Thanks for the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of balance and elemental trend analysis</dc:title>
  <dc:creator>Kun András</dc:creator>
  <cp:lastModifiedBy>Kun András</cp:lastModifiedBy>
  <cp:revision>18</cp:revision>
  <dcterms:created xsi:type="dcterms:W3CDTF">2013-05-21T19:50:59Z</dcterms:created>
  <dcterms:modified xsi:type="dcterms:W3CDTF">2015-05-10T17:17:34Z</dcterms:modified>
</cp:coreProperties>
</file>