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8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89" r:id="rId16"/>
    <p:sldId id="276" r:id="rId17"/>
    <p:sldId id="277" r:id="rId18"/>
    <p:sldId id="290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2" r:id="rId32"/>
    <p:sldId id="293" r:id="rId33"/>
    <p:sldId id="294" r:id="rId34"/>
    <p:sldId id="259" r:id="rId35"/>
    <p:sldId id="260" r:id="rId36"/>
  </p:sldIdLst>
  <p:sldSz cx="9144000" cy="6858000" type="screen4x3"/>
  <p:notesSz cx="6665913" cy="987266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1666220-CAE4-4EB7-861F-0DE4F01A025C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73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49F079-8E25-4827-B60E-3701F0C3AC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711D1E9-1363-4F32-A561-7FAD99781A4C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6360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9475"/>
            <a:ext cx="533241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Mintaszöveg szerkesztése</a:t>
            </a:r>
          </a:p>
          <a:p>
            <a:pPr lvl="1"/>
            <a:r>
              <a:rPr lang="en-GB" noProof="0" smtClean="0"/>
              <a:t>Második szint</a:t>
            </a:r>
          </a:p>
          <a:p>
            <a:pPr lvl="2"/>
            <a:r>
              <a:rPr lang="en-GB" noProof="0" smtClean="0"/>
              <a:t>Harmadik szint</a:t>
            </a:r>
          </a:p>
          <a:p>
            <a:pPr lvl="3"/>
            <a:r>
              <a:rPr lang="en-GB" noProof="0" smtClean="0"/>
              <a:t>Negyedik szint</a:t>
            </a:r>
          </a:p>
          <a:p>
            <a:pPr lvl="4"/>
            <a:r>
              <a:rPr lang="en-GB" noProof="0" smtClean="0"/>
              <a:t>Ötödik szint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73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167DB5E-A512-45BA-ADD5-CFFC1D77F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OD = original duration planned for work performed; ATE = actual time expended to date</a:t>
            </a: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BAC = budget at completition =budgeted cost of the whole project</a:t>
            </a:r>
            <a:endParaRPr lang="en-GB" smtClean="0"/>
          </a:p>
        </p:txBody>
      </p:sp>
      <p:sp>
        <p:nvSpPr>
          <p:cNvPr id="3994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863AC-FFA2-42D0-BF56-B701B09FC0D5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897C-A7FA-4B92-8EC4-75AEBEB5F0E0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C907-839A-46E5-A570-40665C93FE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7AD8-1EF4-4EDD-B65C-E27598226AB2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B169-7F1F-4355-BC15-7A9E7990B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31FC-A6B1-4E86-B4E9-9CC0452A036C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2308-AA8B-4AC8-BB01-A3B00304B9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721DE-43ED-4D52-9239-A3F2D0454E58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697B-9CA8-4479-8DDB-433D751F3B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4774-FD72-485C-A3AE-95F1BA6BE261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2C6B-7848-449E-A42B-53FEF125D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5069-953D-4272-8506-9FAE450EACD8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D2EA-2895-409E-9CE7-926806FD2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509E-9C73-405B-8EE9-8868BE092069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191D-8F93-4E9B-8AA8-028FCFF095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655F-F1F3-4385-BE0E-FDED65512B6A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4BD5-5F0C-4888-B2BB-F7C83876C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A7EA-CB1F-4CBC-9772-713482D805F2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6934-8BD4-45DF-ADCB-854E4B06E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1E27-E4D6-4A44-B616-CAFADB357212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E63E-4F67-41FD-9D44-3C70C9E07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731B-A15D-4F73-BC89-98EB7ED3DB60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9321-9D12-438B-BB91-1E8FE5D73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GB" smtClean="0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E1EECB-C7FC-46A0-8E4D-C11428F447B7}" type="datetimeFigureOut">
              <a:rPr lang="en-GB"/>
              <a:pPr>
                <a:defRPr/>
              </a:pPr>
              <a:t>08/04/2014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18D4DC-252A-4BA6-8EBA-B146A844D6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Arial" charset="0"/>
              </a:rPr>
              <a:t>Controlling cost</a:t>
            </a:r>
            <a:br>
              <a:rPr lang="hu-HU" smtClean="0">
                <a:latin typeface="Arial" charset="0"/>
              </a:rPr>
            </a:br>
            <a:endParaRPr lang="en-GB" smtClean="0">
              <a:latin typeface="Arial" charset="0"/>
            </a:endParaRP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898989"/>
                </a:solidFill>
              </a:rPr>
              <a:t>(</a:t>
            </a:r>
            <a:r>
              <a:rPr lang="hu-HU" smtClean="0">
                <a:solidFill>
                  <a:srgbClr val="898989"/>
                </a:solidFill>
                <a:latin typeface="Arial" charset="0"/>
              </a:rPr>
              <a:t>lecture + seminar</a:t>
            </a:r>
            <a:r>
              <a:rPr lang="hu-HU" smtClean="0">
                <a:solidFill>
                  <a:srgbClr val="898989"/>
                </a:solidFill>
              </a:rPr>
              <a:t>)</a:t>
            </a:r>
            <a:endParaRPr lang="en-GB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WBS</a:t>
            </a:r>
            <a:endParaRPr lang="en-GB" smtClean="0"/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Work packages: </a:t>
            </a:r>
          </a:p>
          <a:p>
            <a:pPr lvl="1"/>
            <a:r>
              <a:rPr lang="en-GB" smtClean="0"/>
              <a:t>clearly defined and manageable</a:t>
            </a:r>
            <a:endParaRPr lang="hu-HU" smtClean="0"/>
          </a:p>
          <a:p>
            <a:pPr lvl="1"/>
            <a:r>
              <a:rPr lang="hu-HU" smtClean="0"/>
              <a:t>contains elemental tasks</a:t>
            </a:r>
            <a:endParaRPr lang="en-GB" smtClean="0"/>
          </a:p>
          <a:p>
            <a:r>
              <a:rPr lang="en-GB" smtClean="0"/>
              <a:t>Definition of a WP: </a:t>
            </a:r>
          </a:p>
          <a:p>
            <a:pPr lvl="1"/>
            <a:r>
              <a:rPr lang="en-GB" smtClean="0"/>
              <a:t>all relevant information on labour, equipment, material, overhead etc.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Cost centre codes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OBS</a:t>
            </a:r>
          </a:p>
          <a:p>
            <a:r>
              <a:rPr lang="en-GB" smtClean="0"/>
              <a:t>Cost Breakdown Structure</a:t>
            </a:r>
          </a:p>
          <a:p>
            <a:pPr lvl="1"/>
            <a:r>
              <a:rPr lang="en-GB" smtClean="0"/>
              <a:t>1 responsible person on every level</a:t>
            </a:r>
          </a:p>
          <a:p>
            <a:r>
              <a:rPr lang="en-GB" smtClean="0"/>
              <a:t>Organisation of these codes are project specific and different from the organisation’s existing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Finalisation of the budget preparation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r>
              <a:rPr lang="en-GB" smtClean="0"/>
              <a:t>GANTT/PNT with cost associated to each activity</a:t>
            </a:r>
          </a:p>
          <a:p>
            <a:r>
              <a:rPr lang="en-GB" smtClean="0"/>
              <a:t>Code defining the cost centre to which each activity is assigned</a:t>
            </a:r>
          </a:p>
          <a:p>
            <a:r>
              <a:rPr lang="en-GB" smtClean="0"/>
              <a:t>Name of each single person responsible for the control of each activity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971550" y="2565400"/>
            <a:ext cx="2736850" cy="143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budgeting system</a:t>
            </a:r>
          </a:p>
        </p:txBody>
      </p:sp>
      <p:sp>
        <p:nvSpPr>
          <p:cNvPr id="1434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Three sets of figures:</a:t>
            </a:r>
          </a:p>
          <a:p>
            <a:pPr lvl="1"/>
            <a:r>
              <a:rPr lang="en-GB" smtClean="0"/>
              <a:t>Planned costs</a:t>
            </a:r>
          </a:p>
          <a:p>
            <a:pPr lvl="1"/>
            <a:r>
              <a:rPr lang="en-GB" smtClean="0"/>
              <a:t>Committed costs</a:t>
            </a:r>
          </a:p>
          <a:p>
            <a:pPr lvl="1"/>
            <a:r>
              <a:rPr lang="en-GB" smtClean="0"/>
              <a:t>Actual costs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827088" y="1700213"/>
            <a:ext cx="8096250" cy="4333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457200" y="1628775"/>
            <a:ext cx="8466138" cy="4497388"/>
          </a:xfrm>
        </p:spPr>
        <p:txBody>
          <a:bodyPr/>
          <a:lstStyle/>
          <a:p>
            <a:r>
              <a:rPr lang="en-GB" smtClean="0"/>
              <a:t>Planned cost – Committed cost = </a:t>
            </a:r>
            <a:r>
              <a:rPr lang="hu-HU" smtClean="0"/>
              <a:t>Cost v</a:t>
            </a:r>
            <a:r>
              <a:rPr lang="en-GB" smtClean="0"/>
              <a:t>ariance</a:t>
            </a:r>
          </a:p>
          <a:p>
            <a:r>
              <a:rPr lang="en-GB" smtClean="0"/>
              <a:t>Variance can be positive or negative</a:t>
            </a:r>
          </a:p>
          <a:p>
            <a:r>
              <a:rPr lang="en-GB" smtClean="0"/>
              <a:t>Negative variance is always bad, but the positive is not necessarily good.</a:t>
            </a:r>
          </a:p>
        </p:txBody>
      </p:sp>
      <p:sp>
        <p:nvSpPr>
          <p:cNvPr id="1536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Planned and actual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hu-HU" smtClean="0"/>
              <a:t>Examples</a:t>
            </a:r>
            <a:endParaRPr lang="en-GB" smtClean="0"/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747712"/>
          </a:xfrm>
        </p:spPr>
        <p:txBody>
          <a:bodyPr/>
          <a:lstStyle/>
          <a:p>
            <a:r>
              <a:rPr lang="hu-HU" smtClean="0"/>
              <a:t>What is the variance if the budgeted cost is 200 and the actual cost is 250?</a:t>
            </a:r>
            <a:endParaRPr lang="en-GB" smtClean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468313" y="2924175"/>
            <a:ext cx="8229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3200" dirty="0" err="1">
                <a:latin typeface="+mn-lt"/>
                <a:cs typeface="+mn-cs"/>
              </a:rPr>
              <a:t>What</a:t>
            </a:r>
            <a:r>
              <a:rPr lang="hu-HU" sz="3200" dirty="0">
                <a:latin typeface="+mn-lt"/>
                <a:cs typeface="+mn-cs"/>
              </a:rPr>
              <a:t> is </a:t>
            </a:r>
            <a:r>
              <a:rPr lang="hu-HU" sz="3200" dirty="0" err="1">
                <a:latin typeface="+mn-lt"/>
                <a:cs typeface="+mn-cs"/>
              </a:rPr>
              <a:t>the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solidFill>
                  <a:prstClr val="black"/>
                </a:solidFill>
                <a:latin typeface="Calibri"/>
              </a:rPr>
              <a:t>actual</a:t>
            </a:r>
            <a:r>
              <a:rPr lang="hu-HU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hu-HU" sz="3200" dirty="0" err="1">
                <a:solidFill>
                  <a:prstClr val="black"/>
                </a:solidFill>
                <a:latin typeface="Calibri"/>
              </a:rPr>
              <a:t>cost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if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the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budgeted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cost</a:t>
            </a:r>
            <a:r>
              <a:rPr lang="hu-HU" sz="3200" dirty="0">
                <a:latin typeface="+mn-lt"/>
                <a:cs typeface="+mn-cs"/>
              </a:rPr>
              <a:t> is 2000 and </a:t>
            </a:r>
            <a:r>
              <a:rPr lang="hu-HU" sz="3200" dirty="0" err="1">
                <a:latin typeface="+mn-lt"/>
                <a:cs typeface="+mn-cs"/>
              </a:rPr>
              <a:t>the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variance</a:t>
            </a:r>
            <a:r>
              <a:rPr lang="hu-HU" sz="3200" dirty="0">
                <a:latin typeface="+mn-lt"/>
                <a:cs typeface="+mn-cs"/>
              </a:rPr>
              <a:t> is 500?</a:t>
            </a:r>
            <a:endParaRPr lang="en-GB" sz="3200" dirty="0">
              <a:latin typeface="+mn-lt"/>
              <a:cs typeface="+mn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611188" y="5013325"/>
            <a:ext cx="8229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3200" dirty="0" err="1">
                <a:latin typeface="+mn-lt"/>
                <a:cs typeface="+mn-cs"/>
              </a:rPr>
              <a:t>What</a:t>
            </a:r>
            <a:r>
              <a:rPr lang="hu-HU" sz="3200" dirty="0">
                <a:latin typeface="+mn-lt"/>
                <a:cs typeface="+mn-cs"/>
              </a:rPr>
              <a:t> is </a:t>
            </a:r>
            <a:r>
              <a:rPr lang="hu-HU" sz="3200" dirty="0" err="1">
                <a:latin typeface="+mn-lt"/>
                <a:cs typeface="+mn-cs"/>
              </a:rPr>
              <a:t>the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planned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cost</a:t>
            </a:r>
            <a:r>
              <a:rPr lang="hu-HU" sz="3200" dirty="0">
                <a:latin typeface="+mn-lt"/>
                <a:cs typeface="+mn-cs"/>
              </a:rPr>
              <a:t>, </a:t>
            </a:r>
            <a:r>
              <a:rPr lang="hu-HU" sz="3200" dirty="0" err="1">
                <a:latin typeface="+mn-lt"/>
                <a:cs typeface="+mn-cs"/>
              </a:rPr>
              <a:t>if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the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actual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cost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is</a:t>
            </a:r>
            <a:r>
              <a:rPr lang="hu-HU" sz="3200" dirty="0">
                <a:latin typeface="+mn-lt"/>
                <a:cs typeface="+mn-cs"/>
              </a:rPr>
              <a:t> 120 and </a:t>
            </a:r>
            <a:r>
              <a:rPr lang="hu-HU" sz="3200" dirty="0" err="1">
                <a:latin typeface="+mn-lt"/>
                <a:cs typeface="+mn-cs"/>
              </a:rPr>
              <a:t>the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variance</a:t>
            </a:r>
            <a:r>
              <a:rPr lang="hu-HU" sz="3200" dirty="0">
                <a:latin typeface="+mn-lt"/>
                <a:cs typeface="+mn-cs"/>
              </a:rPr>
              <a:t> is -30?</a:t>
            </a:r>
            <a:endParaRPr lang="en-GB" sz="3200" dirty="0">
              <a:latin typeface="+mn-lt"/>
              <a:cs typeface="+mn-cs"/>
            </a:endParaRP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3851275" y="6092825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Planned cost – 120 = -30     thus</a:t>
            </a:r>
          </a:p>
          <a:p>
            <a:r>
              <a:rPr lang="hu-HU">
                <a:solidFill>
                  <a:srgbClr val="FF0000"/>
                </a:solidFill>
              </a:rPr>
              <a:t>Planned cost = 90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3924300" y="4149725"/>
            <a:ext cx="4535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2000 – actual cost = 500     thus</a:t>
            </a:r>
          </a:p>
          <a:p>
            <a:r>
              <a:rPr lang="hu-HU">
                <a:solidFill>
                  <a:srgbClr val="FF0000"/>
                </a:solidFill>
              </a:rPr>
              <a:t>Actual cost = 1500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3995738" y="2205038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200 – 150 = variance      thus</a:t>
            </a:r>
          </a:p>
          <a:p>
            <a:r>
              <a:rPr lang="hu-HU">
                <a:solidFill>
                  <a:srgbClr val="FF0000"/>
                </a:solidFill>
              </a:rPr>
              <a:t>Variance = -50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3+1 alternative sources of a positive variance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r>
              <a:rPr lang="en-GB" smtClean="0"/>
              <a:t>Good control</a:t>
            </a:r>
            <a:endParaRPr lang="en-GB" smtClean="0">
              <a:sym typeface="Wingdings" pitchFamily="2" charset="2"/>
            </a:endParaRPr>
          </a:p>
          <a:p>
            <a:r>
              <a:rPr lang="en-GB" smtClean="0"/>
              <a:t>Some outgoing not recorded</a:t>
            </a:r>
          </a:p>
          <a:p>
            <a:r>
              <a:rPr lang="en-GB" smtClean="0"/>
              <a:t>Some activity costs overestimated</a:t>
            </a:r>
          </a:p>
          <a:p>
            <a:pPr>
              <a:buFont typeface="Arial" charset="0"/>
              <a:buNone/>
            </a:pPr>
            <a:r>
              <a:rPr lang="en-GB" smtClean="0"/>
              <a:t>+</a:t>
            </a:r>
          </a:p>
          <a:p>
            <a:r>
              <a:rPr lang="en-GB" smtClean="0"/>
              <a:t>Activities for the period in question are not finished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38475" y="1700213"/>
            <a:ext cx="652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ym typeface="Wingdings" pitchFamily="2" charset="2"/>
              </a:rPr>
              <a:t>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737225" y="2279650"/>
            <a:ext cx="458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ym typeface="Wingdings" pitchFamily="2" charset="2"/>
              </a:rPr>
              <a:t>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59013" y="4508500"/>
            <a:ext cx="458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ym typeface="Wingdings" pitchFamily="2" charset="2"/>
              </a:rPr>
              <a:t>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588125" y="2859088"/>
            <a:ext cx="2555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>
                <a:solidFill>
                  <a:srgbClr val="FF3300"/>
                </a:solidFill>
                <a:sym typeface="Wingdings" pitchFamily="2" charset="2"/>
              </a:rPr>
              <a:t>costs:</a:t>
            </a:r>
            <a:r>
              <a:rPr lang="en-GB" sz="3200">
                <a:sym typeface="Wingdings" pitchFamily="2" charset="2"/>
              </a:rPr>
              <a:t></a:t>
            </a:r>
            <a:r>
              <a:rPr lang="hu-HU" sz="2000">
                <a:solidFill>
                  <a:srgbClr val="FF3300"/>
                </a:solidFill>
                <a:sym typeface="Wingdings" pitchFamily="2" charset="2"/>
              </a:rPr>
              <a:t>planning:</a:t>
            </a:r>
            <a:r>
              <a:rPr lang="en-GB" sz="3200">
                <a:sym typeface="Wingdings" pitchFamily="2" charset="2"/>
              </a:rPr>
              <a:t>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 alternative sources of a negative variance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en-GB" smtClean="0"/>
              <a:t>Poor control</a:t>
            </a:r>
          </a:p>
          <a:p>
            <a:r>
              <a:rPr lang="en-GB" smtClean="0"/>
              <a:t>Extra unbudgeted</a:t>
            </a:r>
            <a:r>
              <a:rPr lang="en-GB" smtClean="0">
                <a:latin typeface="Arial" charset="0"/>
              </a:rPr>
              <a:t> </a:t>
            </a:r>
            <a:r>
              <a:rPr lang="en-GB" smtClean="0"/>
              <a:t>work was included</a:t>
            </a:r>
          </a:p>
          <a:p>
            <a:r>
              <a:rPr lang="en-GB" smtClean="0"/>
              <a:t>Some activity costs were underestimated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116263" y="1916113"/>
            <a:ext cx="458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ym typeface="Wingdings" pitchFamily="2" charset="2"/>
              </a:rPr>
              <a:t>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191375" y="2495550"/>
            <a:ext cx="458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ym typeface="Wingdings" pitchFamily="2" charset="2"/>
              </a:rPr>
              <a:t>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853363" y="3074988"/>
            <a:ext cx="458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ym typeface="Wingdings" pitchFamily="2" charset="2"/>
              </a:rPr>
              <a:t>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hu-HU" smtClean="0"/>
              <a:t>Example</a:t>
            </a:r>
            <a:endParaRPr lang="en-GB" smtClean="0"/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814887"/>
          </a:xfrm>
        </p:spPr>
        <p:txBody>
          <a:bodyPr/>
          <a:lstStyle/>
          <a:p>
            <a:r>
              <a:rPr lang="hu-HU" sz="2400" dirty="0" err="1" smtClean="0"/>
              <a:t>There</a:t>
            </a:r>
            <a:r>
              <a:rPr lang="hu-HU" sz="2400" dirty="0" smtClean="0"/>
              <a:t> is a project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three</a:t>
            </a:r>
            <a:r>
              <a:rPr lang="hu-HU" sz="2400" dirty="0" smtClean="0"/>
              <a:t> </a:t>
            </a:r>
            <a:r>
              <a:rPr lang="hu-HU" sz="2400" dirty="0" err="1" smtClean="0"/>
              <a:t>activites</a:t>
            </a:r>
            <a:r>
              <a:rPr lang="hu-HU" sz="2400" dirty="0" smtClean="0"/>
              <a:t> </a:t>
            </a:r>
            <a:r>
              <a:rPr lang="hu-HU" sz="2400" dirty="0" err="1" smtClean="0"/>
              <a:t>planned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a </a:t>
            </a:r>
            <a:r>
              <a:rPr lang="hu-HU" sz="2400" dirty="0" err="1" smtClean="0"/>
              <a:t>year</a:t>
            </a:r>
            <a:endParaRPr lang="hu-HU" sz="2400" dirty="0" smtClean="0"/>
          </a:p>
          <a:p>
            <a:pPr lvl="1"/>
            <a:r>
              <a:rPr lang="hu-HU" sz="2000" dirty="0" smtClean="0"/>
              <a:t>‘a’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a</a:t>
            </a:r>
            <a:r>
              <a:rPr lang="hu-HU" sz="2000" dirty="0" smtClean="0"/>
              <a:t> </a:t>
            </a:r>
            <a:r>
              <a:rPr lang="hu-HU" sz="2000" dirty="0" err="1" smtClean="0"/>
              <a:t>planned</a:t>
            </a:r>
            <a:r>
              <a:rPr lang="hu-HU" sz="2000" dirty="0" smtClean="0"/>
              <a:t> </a:t>
            </a:r>
            <a:r>
              <a:rPr lang="hu-HU" sz="2000" dirty="0" err="1" smtClean="0"/>
              <a:t>cost</a:t>
            </a:r>
            <a:r>
              <a:rPr lang="hu-HU" sz="2000" dirty="0" smtClean="0"/>
              <a:t> of </a:t>
            </a:r>
            <a:r>
              <a:rPr lang="hu-HU" sz="2000" dirty="0" smtClean="0"/>
              <a:t>1000,</a:t>
            </a:r>
          </a:p>
          <a:p>
            <a:pPr lvl="1"/>
            <a:r>
              <a:rPr lang="hu-HU" sz="2000" dirty="0" smtClean="0"/>
              <a:t>‘b’ </a:t>
            </a:r>
            <a:r>
              <a:rPr lang="hu-HU" sz="2000" dirty="0" err="1" smtClean="0"/>
              <a:t>with</a:t>
            </a:r>
            <a:r>
              <a:rPr lang="hu-HU" sz="2000" dirty="0" smtClean="0"/>
              <a:t> a </a:t>
            </a:r>
            <a:r>
              <a:rPr lang="hu-HU" sz="2000" dirty="0" err="1" smtClean="0"/>
              <a:t>planned</a:t>
            </a:r>
            <a:r>
              <a:rPr lang="hu-HU" sz="2000" dirty="0" smtClean="0"/>
              <a:t> </a:t>
            </a:r>
            <a:r>
              <a:rPr lang="hu-HU" sz="2000" dirty="0" err="1" smtClean="0"/>
              <a:t>cost</a:t>
            </a:r>
            <a:r>
              <a:rPr lang="hu-HU" sz="2000" dirty="0" smtClean="0"/>
              <a:t> of </a:t>
            </a:r>
            <a:r>
              <a:rPr lang="hu-HU" sz="2000" dirty="0" smtClean="0"/>
              <a:t>500 and</a:t>
            </a:r>
          </a:p>
          <a:p>
            <a:pPr lvl="1"/>
            <a:r>
              <a:rPr lang="hu-HU" sz="2000" dirty="0" smtClean="0"/>
              <a:t>‘c’ </a:t>
            </a:r>
            <a:r>
              <a:rPr lang="hu-HU" sz="2000" dirty="0" err="1" smtClean="0"/>
              <a:t>with</a:t>
            </a:r>
            <a:r>
              <a:rPr lang="hu-HU" sz="2000" dirty="0" smtClean="0"/>
              <a:t> a </a:t>
            </a:r>
            <a:r>
              <a:rPr lang="hu-HU" sz="2000" dirty="0" err="1" smtClean="0"/>
              <a:t>planned</a:t>
            </a:r>
            <a:r>
              <a:rPr lang="hu-HU" sz="2000" dirty="0" smtClean="0"/>
              <a:t> </a:t>
            </a:r>
            <a:r>
              <a:rPr lang="hu-HU" sz="2000" dirty="0" err="1" smtClean="0"/>
              <a:t>cost</a:t>
            </a:r>
            <a:r>
              <a:rPr lang="hu-HU" sz="2000" dirty="0" smtClean="0"/>
              <a:t> of </a:t>
            </a:r>
            <a:r>
              <a:rPr lang="hu-HU" sz="2000" dirty="0" smtClean="0"/>
              <a:t>1500.</a:t>
            </a:r>
          </a:p>
          <a:p>
            <a:r>
              <a:rPr lang="hu-HU" sz="2400" dirty="0" smtClean="0"/>
              <a:t>‘a’ </a:t>
            </a:r>
            <a:r>
              <a:rPr lang="hu-HU" sz="2400" dirty="0" err="1" smtClean="0"/>
              <a:t>activity</a:t>
            </a:r>
            <a:r>
              <a:rPr lang="hu-HU" sz="2400" dirty="0" smtClean="0"/>
              <a:t> </a:t>
            </a:r>
            <a:r>
              <a:rPr lang="hu-HU" sz="2400" dirty="0" err="1" smtClean="0"/>
              <a:t>turned</a:t>
            </a:r>
            <a:r>
              <a:rPr lang="hu-HU" sz="2400" dirty="0" smtClean="0"/>
              <a:t> out </a:t>
            </a:r>
            <a:r>
              <a:rPr lang="hu-HU" sz="2400" dirty="0" err="1" smtClean="0"/>
              <a:t>to</a:t>
            </a:r>
            <a:r>
              <a:rPr lang="hu-HU" sz="2400" dirty="0" smtClean="0"/>
              <a:t> be more </a:t>
            </a:r>
            <a:r>
              <a:rPr lang="hu-HU" sz="2400" dirty="0" err="1" smtClean="0"/>
              <a:t>expensive</a:t>
            </a:r>
            <a:r>
              <a:rPr lang="hu-HU" sz="2400" dirty="0" smtClean="0"/>
              <a:t> (</a:t>
            </a:r>
            <a:r>
              <a:rPr lang="hu-HU" sz="2400" dirty="0" err="1" smtClean="0"/>
              <a:t>with</a:t>
            </a:r>
            <a:r>
              <a:rPr lang="hu-HU" sz="2400" dirty="0" smtClean="0"/>
              <a:t> an </a:t>
            </a:r>
            <a:r>
              <a:rPr lang="hu-HU" sz="2400" dirty="0" err="1" smtClean="0"/>
              <a:t>additional</a:t>
            </a:r>
            <a:r>
              <a:rPr lang="hu-HU" sz="2400" dirty="0" smtClean="0"/>
              <a:t> 200).</a:t>
            </a:r>
          </a:p>
          <a:p>
            <a:r>
              <a:rPr lang="hu-HU" sz="2400" dirty="0" smtClean="0"/>
              <a:t>‘b’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done</a:t>
            </a:r>
            <a:r>
              <a:rPr lang="hu-HU" sz="2400" dirty="0" smtClean="0"/>
              <a:t> </a:t>
            </a:r>
            <a:r>
              <a:rPr lang="hu-HU" sz="2400" dirty="0" err="1" smtClean="0"/>
              <a:t>as</a:t>
            </a:r>
            <a:r>
              <a:rPr lang="hu-HU" sz="2400" dirty="0" smtClean="0"/>
              <a:t> </a:t>
            </a:r>
            <a:r>
              <a:rPr lang="hu-HU" sz="2400" dirty="0" err="1" smtClean="0"/>
              <a:t>budgeted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‘c’ is </a:t>
            </a:r>
            <a:r>
              <a:rPr lang="hu-HU" sz="2400" dirty="0" err="1" smtClean="0"/>
              <a:t>not</a:t>
            </a:r>
            <a:r>
              <a:rPr lang="hu-HU" sz="2400" dirty="0" smtClean="0"/>
              <a:t> </a:t>
            </a:r>
            <a:r>
              <a:rPr lang="hu-HU" sz="2400" dirty="0" err="1" smtClean="0"/>
              <a:t>finished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year</a:t>
            </a:r>
            <a:r>
              <a:rPr lang="hu-HU" sz="2400" dirty="0" smtClean="0"/>
              <a:t>, and </a:t>
            </a:r>
            <a:r>
              <a:rPr lang="hu-HU" sz="2400" dirty="0" err="1" smtClean="0"/>
              <a:t>only</a:t>
            </a:r>
            <a:r>
              <a:rPr lang="hu-HU" sz="2400" dirty="0" smtClean="0"/>
              <a:t> 1000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spent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it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An </a:t>
            </a:r>
            <a:r>
              <a:rPr lang="hu-HU" sz="2400" dirty="0" err="1" smtClean="0"/>
              <a:t>additional</a:t>
            </a:r>
            <a:r>
              <a:rPr lang="hu-HU" sz="2400" dirty="0" smtClean="0"/>
              <a:t> ‘d’ </a:t>
            </a:r>
            <a:r>
              <a:rPr lang="hu-HU" sz="2400" dirty="0" err="1" smtClean="0"/>
              <a:t>activity</a:t>
            </a:r>
            <a:r>
              <a:rPr lang="hu-HU" sz="2400" dirty="0" smtClean="0"/>
              <a:t>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needed</a:t>
            </a:r>
            <a:r>
              <a:rPr lang="hu-HU" sz="2400" dirty="0" smtClean="0"/>
              <a:t> and </a:t>
            </a:r>
            <a:r>
              <a:rPr lang="hu-HU" sz="2400" dirty="0" err="1" smtClean="0"/>
              <a:t>performed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a </a:t>
            </a:r>
            <a:r>
              <a:rPr lang="hu-HU" sz="2400" dirty="0" err="1" smtClean="0"/>
              <a:t>cost</a:t>
            </a:r>
            <a:r>
              <a:rPr lang="hu-HU" sz="2400" dirty="0" smtClean="0"/>
              <a:t> of 300.</a:t>
            </a:r>
          </a:p>
          <a:p>
            <a:endParaRPr lang="hu-HU" sz="2400" dirty="0" smtClean="0"/>
          </a:p>
          <a:p>
            <a:r>
              <a:rPr lang="hu-HU" sz="2400" dirty="0" err="1" smtClean="0"/>
              <a:t>What</a:t>
            </a:r>
            <a:r>
              <a:rPr lang="hu-HU" sz="2400" dirty="0" smtClean="0"/>
              <a:t>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cost</a:t>
            </a:r>
            <a:r>
              <a:rPr lang="hu-HU" sz="2400" dirty="0" smtClean="0"/>
              <a:t> </a:t>
            </a:r>
            <a:r>
              <a:rPr lang="hu-HU" sz="2400" dirty="0" err="1" smtClean="0"/>
              <a:t>variance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given</a:t>
            </a:r>
            <a:r>
              <a:rPr lang="hu-HU" sz="2400" dirty="0" smtClean="0"/>
              <a:t> </a:t>
            </a:r>
            <a:r>
              <a:rPr lang="hu-HU" sz="2400" dirty="0" err="1" smtClean="0"/>
              <a:t>year</a:t>
            </a:r>
            <a:r>
              <a:rPr lang="hu-HU" sz="2400" dirty="0" smtClean="0"/>
              <a:t>?</a:t>
            </a:r>
          </a:p>
          <a:p>
            <a:endParaRPr lang="hu-HU" sz="2400" dirty="0" smtClean="0"/>
          </a:p>
          <a:p>
            <a:r>
              <a:rPr lang="hu-HU" sz="2400" dirty="0" err="1" smtClean="0"/>
              <a:t>What</a:t>
            </a:r>
            <a:r>
              <a:rPr lang="hu-HU" sz="2400" dirty="0" smtClean="0"/>
              <a:t>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conclusion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cost</a:t>
            </a:r>
            <a:r>
              <a:rPr lang="hu-HU" sz="2400" dirty="0" smtClean="0"/>
              <a:t> </a:t>
            </a:r>
            <a:r>
              <a:rPr lang="hu-HU" sz="2400" dirty="0" smtClean="0"/>
              <a:t>performance</a:t>
            </a:r>
            <a:r>
              <a:rPr lang="hu-HU" sz="2400" dirty="0" smtClean="0"/>
              <a:t>?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900113" y="5732463"/>
            <a:ext cx="5018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(1000+500+1500) – (1200+500+1000+300) = 0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to find out the true reason?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en-GB" dirty="0" smtClean="0"/>
              <a:t>Improving the data : </a:t>
            </a:r>
            <a:br>
              <a:rPr lang="en-GB" dirty="0" smtClean="0"/>
            </a:br>
            <a:r>
              <a:rPr lang="en-GB" dirty="0" smtClean="0"/>
              <a:t>                       percentage of activity remaining</a:t>
            </a:r>
            <a:br>
              <a:rPr lang="en-GB" dirty="0" smtClean="0"/>
            </a:br>
            <a:r>
              <a:rPr lang="en-GB" dirty="0" smtClean="0"/>
              <a:t>                       percentage of activity completed</a:t>
            </a:r>
          </a:p>
          <a:p>
            <a:r>
              <a:rPr lang="en-GB" dirty="0" smtClean="0"/>
              <a:t>Variance analysis</a:t>
            </a:r>
            <a:r>
              <a:rPr lang="hu-HU" dirty="0" smtClean="0"/>
              <a:t>:</a:t>
            </a:r>
            <a:endParaRPr lang="en-GB" dirty="0" smtClean="0"/>
          </a:p>
          <a:p>
            <a:pPr lvl="1"/>
            <a:r>
              <a:rPr lang="en-GB" dirty="0" smtClean="0"/>
              <a:t>Variance can be broken down into a set of </a:t>
            </a:r>
            <a:r>
              <a:rPr lang="en-GB" dirty="0" err="1" smtClean="0"/>
              <a:t>subbudget</a:t>
            </a:r>
            <a:r>
              <a:rPr lang="en-GB" dirty="0" smtClean="0"/>
              <a:t> variances</a:t>
            </a:r>
            <a:r>
              <a:rPr lang="hu-HU" dirty="0" smtClean="0"/>
              <a:t> (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labour</a:t>
            </a:r>
            <a:r>
              <a:rPr lang="hu-HU" dirty="0" smtClean="0"/>
              <a:t>, </a:t>
            </a:r>
            <a:r>
              <a:rPr lang="hu-HU" dirty="0" err="1" smtClean="0"/>
              <a:t>overhead</a:t>
            </a:r>
            <a:r>
              <a:rPr lang="hu-HU" dirty="0" smtClean="0"/>
              <a:t> etc.)</a:t>
            </a: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dirty="0" err="1" smtClean="0"/>
              <a:t>subbudget</a:t>
            </a:r>
            <a:r>
              <a:rPr lang="en-GB" dirty="0" smtClean="0"/>
              <a:t>  variance may be split into:</a:t>
            </a:r>
          </a:p>
          <a:p>
            <a:pPr lvl="2"/>
            <a:r>
              <a:rPr lang="en-GB" dirty="0" smtClean="0"/>
              <a:t>Volume/quantity variance</a:t>
            </a:r>
          </a:p>
          <a:p>
            <a:pPr lvl="2"/>
            <a:r>
              <a:rPr lang="en-GB" dirty="0" smtClean="0"/>
              <a:t>Rates</a:t>
            </a:r>
            <a:r>
              <a:rPr lang="hu-HU" dirty="0" smtClean="0"/>
              <a:t>/</a:t>
            </a:r>
            <a:r>
              <a:rPr lang="hu-HU" dirty="0" err="1" smtClean="0"/>
              <a:t>prices</a:t>
            </a:r>
            <a:r>
              <a:rPr lang="en-GB" dirty="0" smtClean="0"/>
              <a:t> </a:t>
            </a:r>
            <a:r>
              <a:rPr lang="en-GB" dirty="0" smtClean="0"/>
              <a:t>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control cost?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GB" smtClean="0"/>
              <a:t>To satisfy financial auditors and support data for the government (obligatory).</a:t>
            </a:r>
          </a:p>
          <a:p>
            <a:r>
              <a:rPr lang="en-GB" smtClean="0"/>
              <a:t>To satisfy the information needs of the project team. 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539750" y="472440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hu-HU" sz="3200" dirty="0" err="1">
                <a:latin typeface="+mn-lt"/>
                <a:cs typeface="+mn-cs"/>
              </a:rPr>
              <a:t>Why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the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first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one</a:t>
            </a:r>
            <a:r>
              <a:rPr lang="hu-HU" sz="3200" dirty="0">
                <a:latin typeface="+mn-lt"/>
                <a:cs typeface="+mn-cs"/>
              </a:rPr>
              <a:t> is </a:t>
            </a:r>
            <a:r>
              <a:rPr lang="hu-HU" sz="3200" dirty="0" err="1">
                <a:latin typeface="+mn-lt"/>
                <a:cs typeface="+mn-cs"/>
              </a:rPr>
              <a:t>not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enough</a:t>
            </a:r>
            <a:r>
              <a:rPr lang="hu-HU" sz="3200" dirty="0">
                <a:latin typeface="+mn-lt"/>
                <a:cs typeface="+mn-cs"/>
              </a:rPr>
              <a:t>?</a:t>
            </a:r>
            <a:endParaRPr lang="en-GB" sz="2800" dirty="0">
              <a:latin typeface="+mn-lt"/>
              <a:cs typeface="+mn-cs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 bwMode="auto">
          <a:xfrm>
            <a:off x="611188" y="5300663"/>
            <a:ext cx="8229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hu-HU" sz="3200">
                <a:solidFill>
                  <a:srgbClr val="FF0000"/>
                </a:solidFill>
                <a:latin typeface="Calibri" pitchFamily="34" charset="0"/>
              </a:rPr>
              <a:t>In projects s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peed is more important than accuracy </a:t>
            </a:r>
            <a:r>
              <a:rPr lang="hu-HU" sz="32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within 5% it is acceptable)</a:t>
            </a:r>
            <a:r>
              <a:rPr lang="hu-HU" sz="320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32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Cost &amp; schedule variances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any instant we can calculate:</a:t>
            </a:r>
          </a:p>
          <a:p>
            <a:pPr lvl="1"/>
            <a:r>
              <a:rPr lang="en-GB" dirty="0" smtClean="0"/>
              <a:t>BCWS: budgeted cost of work scheduled</a:t>
            </a:r>
          </a:p>
          <a:p>
            <a:pPr lvl="1"/>
            <a:r>
              <a:rPr lang="en-GB" dirty="0" smtClean="0"/>
              <a:t>BCWP</a:t>
            </a:r>
            <a:r>
              <a:rPr lang="en-GB" dirty="0" smtClean="0"/>
              <a:t>: budgeted cost of work performed</a:t>
            </a:r>
          </a:p>
          <a:p>
            <a:pPr lvl="1"/>
            <a:r>
              <a:rPr lang="en-GB" dirty="0" smtClean="0"/>
              <a:t>ACWP: actual cost of work performed</a:t>
            </a:r>
          </a:p>
          <a:p>
            <a:r>
              <a:rPr lang="en-GB" dirty="0" smtClean="0"/>
              <a:t>From </a:t>
            </a:r>
            <a:r>
              <a:rPr lang="en-GB" dirty="0" smtClean="0"/>
              <a:t>these, two variances can be derived:</a:t>
            </a:r>
          </a:p>
          <a:p>
            <a:pPr lvl="1"/>
            <a:r>
              <a:rPr lang="en-GB" dirty="0" smtClean="0"/>
              <a:t>Schedule variance in cost terms = BCWP – BCWS </a:t>
            </a:r>
          </a:p>
          <a:p>
            <a:pPr lvl="1"/>
            <a:r>
              <a:rPr lang="en-GB" dirty="0" smtClean="0"/>
              <a:t>Cost variance = BCWP – ACWP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Cost &amp; schedule variances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692275" y="2924175"/>
          <a:ext cx="6932613" cy="1651635"/>
        </p:xfrm>
        <a:graphic>
          <a:graphicData uri="http://schemas.openxmlformats.org/drawingml/2006/table">
            <a:tbl>
              <a:tblPr/>
              <a:tblGrid>
                <a:gridCol w="1446213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zero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Running late 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with overspent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Running late 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but no overspent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 time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but overspent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 time 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and no overspent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4787900" y="2349500"/>
            <a:ext cx="223202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cs typeface="Arial" charset="0"/>
              </a:rPr>
              <a:t>Cost variance</a:t>
            </a:r>
          </a:p>
        </p:txBody>
      </p:sp>
      <p:sp>
        <p:nvSpPr>
          <p:cNvPr id="6" name="Téglalap 5"/>
          <p:cNvSpPr/>
          <p:nvPr/>
        </p:nvSpPr>
        <p:spPr>
          <a:xfrm>
            <a:off x="899592" y="2780928"/>
            <a:ext cx="4320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hu-HU" dirty="0"/>
              <a:t>Schedule </a:t>
            </a:r>
            <a:r>
              <a:rPr lang="hu-HU" dirty="0" err="1"/>
              <a:t>variance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-77788"/>
            <a:ext cx="8605838" cy="6935788"/>
          </a:xfrm>
          <a:noFill/>
        </p:spPr>
      </p:pic>
      <p:sp>
        <p:nvSpPr>
          <p:cNvPr id="23556" name="Freeform 4"/>
          <p:cNvSpPr>
            <a:spLocks/>
          </p:cNvSpPr>
          <p:nvPr/>
        </p:nvSpPr>
        <p:spPr bwMode="auto">
          <a:xfrm>
            <a:off x="6210300" y="3155950"/>
            <a:ext cx="2065338" cy="1244600"/>
          </a:xfrm>
          <a:custGeom>
            <a:avLst/>
            <a:gdLst>
              <a:gd name="T0" fmla="*/ 488 w 1301"/>
              <a:gd name="T1" fmla="*/ 18 h 784"/>
              <a:gd name="T2" fmla="*/ 176 w 1301"/>
              <a:gd name="T3" fmla="*/ 31 h 784"/>
              <a:gd name="T4" fmla="*/ 120 w 1301"/>
              <a:gd name="T5" fmla="*/ 59 h 784"/>
              <a:gd name="T6" fmla="*/ 2 w 1301"/>
              <a:gd name="T7" fmla="*/ 226 h 784"/>
              <a:gd name="T8" fmla="*/ 9 w 1301"/>
              <a:gd name="T9" fmla="*/ 358 h 784"/>
              <a:gd name="T10" fmla="*/ 37 w 1301"/>
              <a:gd name="T11" fmla="*/ 399 h 784"/>
              <a:gd name="T12" fmla="*/ 92 w 1301"/>
              <a:gd name="T13" fmla="*/ 503 h 784"/>
              <a:gd name="T14" fmla="*/ 162 w 1301"/>
              <a:gd name="T15" fmla="*/ 594 h 784"/>
              <a:gd name="T16" fmla="*/ 182 w 1301"/>
              <a:gd name="T17" fmla="*/ 614 h 784"/>
              <a:gd name="T18" fmla="*/ 203 w 1301"/>
              <a:gd name="T19" fmla="*/ 642 h 784"/>
              <a:gd name="T20" fmla="*/ 293 w 1301"/>
              <a:gd name="T21" fmla="*/ 684 h 784"/>
              <a:gd name="T22" fmla="*/ 1182 w 1301"/>
              <a:gd name="T23" fmla="*/ 587 h 784"/>
              <a:gd name="T24" fmla="*/ 1258 w 1301"/>
              <a:gd name="T25" fmla="*/ 503 h 784"/>
              <a:gd name="T26" fmla="*/ 1265 w 1301"/>
              <a:gd name="T27" fmla="*/ 483 h 784"/>
              <a:gd name="T28" fmla="*/ 1286 w 1301"/>
              <a:gd name="T29" fmla="*/ 455 h 784"/>
              <a:gd name="T30" fmla="*/ 1300 w 1301"/>
              <a:gd name="T31" fmla="*/ 413 h 784"/>
              <a:gd name="T32" fmla="*/ 1293 w 1301"/>
              <a:gd name="T33" fmla="*/ 247 h 784"/>
              <a:gd name="T34" fmla="*/ 1272 w 1301"/>
              <a:gd name="T35" fmla="*/ 226 h 784"/>
              <a:gd name="T36" fmla="*/ 1223 w 1301"/>
              <a:gd name="T37" fmla="*/ 163 h 784"/>
              <a:gd name="T38" fmla="*/ 1105 w 1301"/>
              <a:gd name="T39" fmla="*/ 101 h 784"/>
              <a:gd name="T40" fmla="*/ 1050 w 1301"/>
              <a:gd name="T41" fmla="*/ 87 h 784"/>
              <a:gd name="T42" fmla="*/ 620 w 1301"/>
              <a:gd name="T43" fmla="*/ 25 h 784"/>
              <a:gd name="T44" fmla="*/ 488 w 1301"/>
              <a:gd name="T45" fmla="*/ 18 h 7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01"/>
              <a:gd name="T70" fmla="*/ 0 h 784"/>
              <a:gd name="T71" fmla="*/ 1301 w 1301"/>
              <a:gd name="T72" fmla="*/ 784 h 7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01" h="784">
                <a:moveTo>
                  <a:pt x="488" y="18"/>
                </a:moveTo>
                <a:cubicBezTo>
                  <a:pt x="369" y="58"/>
                  <a:pt x="548" y="0"/>
                  <a:pt x="176" y="31"/>
                </a:cubicBezTo>
                <a:cubicBezTo>
                  <a:pt x="155" y="33"/>
                  <a:pt x="140" y="52"/>
                  <a:pt x="120" y="59"/>
                </a:cubicBezTo>
                <a:cubicBezTo>
                  <a:pt x="60" y="104"/>
                  <a:pt x="26" y="155"/>
                  <a:pt x="2" y="226"/>
                </a:cubicBezTo>
                <a:cubicBezTo>
                  <a:pt x="4" y="270"/>
                  <a:pt x="0" y="315"/>
                  <a:pt x="9" y="358"/>
                </a:cubicBezTo>
                <a:cubicBezTo>
                  <a:pt x="12" y="374"/>
                  <a:pt x="28" y="385"/>
                  <a:pt x="37" y="399"/>
                </a:cubicBezTo>
                <a:cubicBezTo>
                  <a:pt x="62" y="436"/>
                  <a:pt x="65" y="468"/>
                  <a:pt x="92" y="503"/>
                </a:cubicBezTo>
                <a:cubicBezTo>
                  <a:pt x="105" y="541"/>
                  <a:pt x="132" y="569"/>
                  <a:pt x="162" y="594"/>
                </a:cubicBezTo>
                <a:cubicBezTo>
                  <a:pt x="169" y="600"/>
                  <a:pt x="176" y="607"/>
                  <a:pt x="182" y="614"/>
                </a:cubicBezTo>
                <a:cubicBezTo>
                  <a:pt x="190" y="623"/>
                  <a:pt x="194" y="635"/>
                  <a:pt x="203" y="642"/>
                </a:cubicBezTo>
                <a:cubicBezTo>
                  <a:pt x="217" y="653"/>
                  <a:pt x="275" y="678"/>
                  <a:pt x="293" y="684"/>
                </a:cubicBezTo>
                <a:cubicBezTo>
                  <a:pt x="332" y="684"/>
                  <a:pt x="990" y="784"/>
                  <a:pt x="1182" y="587"/>
                </a:cubicBezTo>
                <a:cubicBezTo>
                  <a:pt x="1209" y="559"/>
                  <a:pt x="1231" y="530"/>
                  <a:pt x="1258" y="503"/>
                </a:cubicBezTo>
                <a:cubicBezTo>
                  <a:pt x="1260" y="496"/>
                  <a:pt x="1261" y="489"/>
                  <a:pt x="1265" y="483"/>
                </a:cubicBezTo>
                <a:cubicBezTo>
                  <a:pt x="1271" y="473"/>
                  <a:pt x="1281" y="465"/>
                  <a:pt x="1286" y="455"/>
                </a:cubicBezTo>
                <a:cubicBezTo>
                  <a:pt x="1293" y="442"/>
                  <a:pt x="1300" y="413"/>
                  <a:pt x="1300" y="413"/>
                </a:cubicBezTo>
                <a:cubicBezTo>
                  <a:pt x="1298" y="358"/>
                  <a:pt x="1301" y="302"/>
                  <a:pt x="1293" y="247"/>
                </a:cubicBezTo>
                <a:cubicBezTo>
                  <a:pt x="1292" y="237"/>
                  <a:pt x="1278" y="234"/>
                  <a:pt x="1272" y="226"/>
                </a:cubicBezTo>
                <a:cubicBezTo>
                  <a:pt x="1256" y="207"/>
                  <a:pt x="1242" y="179"/>
                  <a:pt x="1223" y="163"/>
                </a:cubicBezTo>
                <a:cubicBezTo>
                  <a:pt x="1194" y="138"/>
                  <a:pt x="1140" y="114"/>
                  <a:pt x="1105" y="101"/>
                </a:cubicBezTo>
                <a:cubicBezTo>
                  <a:pt x="1087" y="94"/>
                  <a:pt x="1050" y="87"/>
                  <a:pt x="1050" y="87"/>
                </a:cubicBezTo>
                <a:cubicBezTo>
                  <a:pt x="933" y="9"/>
                  <a:pt x="744" y="29"/>
                  <a:pt x="620" y="25"/>
                </a:cubicBezTo>
                <a:cubicBezTo>
                  <a:pt x="530" y="7"/>
                  <a:pt x="574" y="8"/>
                  <a:pt x="488" y="1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892175" y="4029075"/>
            <a:ext cx="1579563" cy="1012825"/>
          </a:xfrm>
          <a:custGeom>
            <a:avLst/>
            <a:gdLst>
              <a:gd name="T0" fmla="*/ 488 w 1301"/>
              <a:gd name="T1" fmla="*/ 18 h 784"/>
              <a:gd name="T2" fmla="*/ 176 w 1301"/>
              <a:gd name="T3" fmla="*/ 31 h 784"/>
              <a:gd name="T4" fmla="*/ 120 w 1301"/>
              <a:gd name="T5" fmla="*/ 59 h 784"/>
              <a:gd name="T6" fmla="*/ 2 w 1301"/>
              <a:gd name="T7" fmla="*/ 226 h 784"/>
              <a:gd name="T8" fmla="*/ 9 w 1301"/>
              <a:gd name="T9" fmla="*/ 358 h 784"/>
              <a:gd name="T10" fmla="*/ 37 w 1301"/>
              <a:gd name="T11" fmla="*/ 399 h 784"/>
              <a:gd name="T12" fmla="*/ 92 w 1301"/>
              <a:gd name="T13" fmla="*/ 503 h 784"/>
              <a:gd name="T14" fmla="*/ 162 w 1301"/>
              <a:gd name="T15" fmla="*/ 594 h 784"/>
              <a:gd name="T16" fmla="*/ 182 w 1301"/>
              <a:gd name="T17" fmla="*/ 614 h 784"/>
              <a:gd name="T18" fmla="*/ 203 w 1301"/>
              <a:gd name="T19" fmla="*/ 642 h 784"/>
              <a:gd name="T20" fmla="*/ 293 w 1301"/>
              <a:gd name="T21" fmla="*/ 684 h 784"/>
              <a:gd name="T22" fmla="*/ 1182 w 1301"/>
              <a:gd name="T23" fmla="*/ 587 h 784"/>
              <a:gd name="T24" fmla="*/ 1258 w 1301"/>
              <a:gd name="T25" fmla="*/ 503 h 784"/>
              <a:gd name="T26" fmla="*/ 1265 w 1301"/>
              <a:gd name="T27" fmla="*/ 483 h 784"/>
              <a:gd name="T28" fmla="*/ 1286 w 1301"/>
              <a:gd name="T29" fmla="*/ 455 h 784"/>
              <a:gd name="T30" fmla="*/ 1300 w 1301"/>
              <a:gd name="T31" fmla="*/ 413 h 784"/>
              <a:gd name="T32" fmla="*/ 1293 w 1301"/>
              <a:gd name="T33" fmla="*/ 247 h 784"/>
              <a:gd name="T34" fmla="*/ 1272 w 1301"/>
              <a:gd name="T35" fmla="*/ 226 h 784"/>
              <a:gd name="T36" fmla="*/ 1223 w 1301"/>
              <a:gd name="T37" fmla="*/ 163 h 784"/>
              <a:gd name="T38" fmla="*/ 1105 w 1301"/>
              <a:gd name="T39" fmla="*/ 101 h 784"/>
              <a:gd name="T40" fmla="*/ 1050 w 1301"/>
              <a:gd name="T41" fmla="*/ 87 h 784"/>
              <a:gd name="T42" fmla="*/ 620 w 1301"/>
              <a:gd name="T43" fmla="*/ 25 h 784"/>
              <a:gd name="T44" fmla="*/ 488 w 1301"/>
              <a:gd name="T45" fmla="*/ 18 h 7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01"/>
              <a:gd name="T70" fmla="*/ 0 h 784"/>
              <a:gd name="T71" fmla="*/ 1301 w 1301"/>
              <a:gd name="T72" fmla="*/ 784 h 7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01" h="784">
                <a:moveTo>
                  <a:pt x="488" y="18"/>
                </a:moveTo>
                <a:cubicBezTo>
                  <a:pt x="369" y="58"/>
                  <a:pt x="548" y="0"/>
                  <a:pt x="176" y="31"/>
                </a:cubicBezTo>
                <a:cubicBezTo>
                  <a:pt x="155" y="33"/>
                  <a:pt x="140" y="52"/>
                  <a:pt x="120" y="59"/>
                </a:cubicBezTo>
                <a:cubicBezTo>
                  <a:pt x="60" y="104"/>
                  <a:pt x="26" y="155"/>
                  <a:pt x="2" y="226"/>
                </a:cubicBezTo>
                <a:cubicBezTo>
                  <a:pt x="4" y="270"/>
                  <a:pt x="0" y="315"/>
                  <a:pt x="9" y="358"/>
                </a:cubicBezTo>
                <a:cubicBezTo>
                  <a:pt x="12" y="374"/>
                  <a:pt x="28" y="385"/>
                  <a:pt x="37" y="399"/>
                </a:cubicBezTo>
                <a:cubicBezTo>
                  <a:pt x="62" y="436"/>
                  <a:pt x="65" y="468"/>
                  <a:pt x="92" y="503"/>
                </a:cubicBezTo>
                <a:cubicBezTo>
                  <a:pt x="105" y="541"/>
                  <a:pt x="132" y="569"/>
                  <a:pt x="162" y="594"/>
                </a:cubicBezTo>
                <a:cubicBezTo>
                  <a:pt x="169" y="600"/>
                  <a:pt x="176" y="607"/>
                  <a:pt x="182" y="614"/>
                </a:cubicBezTo>
                <a:cubicBezTo>
                  <a:pt x="190" y="623"/>
                  <a:pt x="194" y="635"/>
                  <a:pt x="203" y="642"/>
                </a:cubicBezTo>
                <a:cubicBezTo>
                  <a:pt x="217" y="653"/>
                  <a:pt x="275" y="678"/>
                  <a:pt x="293" y="684"/>
                </a:cubicBezTo>
                <a:cubicBezTo>
                  <a:pt x="332" y="684"/>
                  <a:pt x="990" y="784"/>
                  <a:pt x="1182" y="587"/>
                </a:cubicBezTo>
                <a:cubicBezTo>
                  <a:pt x="1209" y="559"/>
                  <a:pt x="1231" y="530"/>
                  <a:pt x="1258" y="503"/>
                </a:cubicBezTo>
                <a:cubicBezTo>
                  <a:pt x="1260" y="496"/>
                  <a:pt x="1261" y="489"/>
                  <a:pt x="1265" y="483"/>
                </a:cubicBezTo>
                <a:cubicBezTo>
                  <a:pt x="1271" y="473"/>
                  <a:pt x="1281" y="465"/>
                  <a:pt x="1286" y="455"/>
                </a:cubicBezTo>
                <a:cubicBezTo>
                  <a:pt x="1293" y="442"/>
                  <a:pt x="1300" y="413"/>
                  <a:pt x="1300" y="413"/>
                </a:cubicBezTo>
                <a:cubicBezTo>
                  <a:pt x="1298" y="358"/>
                  <a:pt x="1301" y="302"/>
                  <a:pt x="1293" y="247"/>
                </a:cubicBezTo>
                <a:cubicBezTo>
                  <a:pt x="1292" y="237"/>
                  <a:pt x="1278" y="234"/>
                  <a:pt x="1272" y="226"/>
                </a:cubicBezTo>
                <a:cubicBezTo>
                  <a:pt x="1256" y="207"/>
                  <a:pt x="1242" y="179"/>
                  <a:pt x="1223" y="163"/>
                </a:cubicBezTo>
                <a:cubicBezTo>
                  <a:pt x="1194" y="138"/>
                  <a:pt x="1140" y="114"/>
                  <a:pt x="1105" y="101"/>
                </a:cubicBezTo>
                <a:cubicBezTo>
                  <a:pt x="1087" y="94"/>
                  <a:pt x="1050" y="87"/>
                  <a:pt x="1050" y="87"/>
                </a:cubicBezTo>
                <a:cubicBezTo>
                  <a:pt x="933" y="9"/>
                  <a:pt x="744" y="29"/>
                  <a:pt x="620" y="25"/>
                </a:cubicBezTo>
                <a:cubicBezTo>
                  <a:pt x="530" y="7"/>
                  <a:pt x="574" y="8"/>
                  <a:pt x="488" y="1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531813" y="6081713"/>
            <a:ext cx="3440112" cy="1012825"/>
          </a:xfrm>
          <a:custGeom>
            <a:avLst/>
            <a:gdLst>
              <a:gd name="T0" fmla="*/ 488 w 1301"/>
              <a:gd name="T1" fmla="*/ 18 h 784"/>
              <a:gd name="T2" fmla="*/ 176 w 1301"/>
              <a:gd name="T3" fmla="*/ 31 h 784"/>
              <a:gd name="T4" fmla="*/ 120 w 1301"/>
              <a:gd name="T5" fmla="*/ 59 h 784"/>
              <a:gd name="T6" fmla="*/ 2 w 1301"/>
              <a:gd name="T7" fmla="*/ 226 h 784"/>
              <a:gd name="T8" fmla="*/ 9 w 1301"/>
              <a:gd name="T9" fmla="*/ 358 h 784"/>
              <a:gd name="T10" fmla="*/ 37 w 1301"/>
              <a:gd name="T11" fmla="*/ 399 h 784"/>
              <a:gd name="T12" fmla="*/ 92 w 1301"/>
              <a:gd name="T13" fmla="*/ 503 h 784"/>
              <a:gd name="T14" fmla="*/ 162 w 1301"/>
              <a:gd name="T15" fmla="*/ 594 h 784"/>
              <a:gd name="T16" fmla="*/ 182 w 1301"/>
              <a:gd name="T17" fmla="*/ 614 h 784"/>
              <a:gd name="T18" fmla="*/ 203 w 1301"/>
              <a:gd name="T19" fmla="*/ 642 h 784"/>
              <a:gd name="T20" fmla="*/ 293 w 1301"/>
              <a:gd name="T21" fmla="*/ 684 h 784"/>
              <a:gd name="T22" fmla="*/ 1182 w 1301"/>
              <a:gd name="T23" fmla="*/ 587 h 784"/>
              <a:gd name="T24" fmla="*/ 1258 w 1301"/>
              <a:gd name="T25" fmla="*/ 503 h 784"/>
              <a:gd name="T26" fmla="*/ 1265 w 1301"/>
              <a:gd name="T27" fmla="*/ 483 h 784"/>
              <a:gd name="T28" fmla="*/ 1286 w 1301"/>
              <a:gd name="T29" fmla="*/ 455 h 784"/>
              <a:gd name="T30" fmla="*/ 1300 w 1301"/>
              <a:gd name="T31" fmla="*/ 413 h 784"/>
              <a:gd name="T32" fmla="*/ 1293 w 1301"/>
              <a:gd name="T33" fmla="*/ 247 h 784"/>
              <a:gd name="T34" fmla="*/ 1272 w 1301"/>
              <a:gd name="T35" fmla="*/ 226 h 784"/>
              <a:gd name="T36" fmla="*/ 1223 w 1301"/>
              <a:gd name="T37" fmla="*/ 163 h 784"/>
              <a:gd name="T38" fmla="*/ 1105 w 1301"/>
              <a:gd name="T39" fmla="*/ 101 h 784"/>
              <a:gd name="T40" fmla="*/ 1050 w 1301"/>
              <a:gd name="T41" fmla="*/ 87 h 784"/>
              <a:gd name="T42" fmla="*/ 620 w 1301"/>
              <a:gd name="T43" fmla="*/ 25 h 784"/>
              <a:gd name="T44" fmla="*/ 488 w 1301"/>
              <a:gd name="T45" fmla="*/ 18 h 7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01"/>
              <a:gd name="T70" fmla="*/ 0 h 784"/>
              <a:gd name="T71" fmla="*/ 1301 w 1301"/>
              <a:gd name="T72" fmla="*/ 784 h 7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01" h="784">
                <a:moveTo>
                  <a:pt x="488" y="18"/>
                </a:moveTo>
                <a:cubicBezTo>
                  <a:pt x="369" y="58"/>
                  <a:pt x="548" y="0"/>
                  <a:pt x="176" y="31"/>
                </a:cubicBezTo>
                <a:cubicBezTo>
                  <a:pt x="155" y="33"/>
                  <a:pt x="140" y="52"/>
                  <a:pt x="120" y="59"/>
                </a:cubicBezTo>
                <a:cubicBezTo>
                  <a:pt x="60" y="104"/>
                  <a:pt x="26" y="155"/>
                  <a:pt x="2" y="226"/>
                </a:cubicBezTo>
                <a:cubicBezTo>
                  <a:pt x="4" y="270"/>
                  <a:pt x="0" y="315"/>
                  <a:pt x="9" y="358"/>
                </a:cubicBezTo>
                <a:cubicBezTo>
                  <a:pt x="12" y="374"/>
                  <a:pt x="28" y="385"/>
                  <a:pt x="37" y="399"/>
                </a:cubicBezTo>
                <a:cubicBezTo>
                  <a:pt x="62" y="436"/>
                  <a:pt x="65" y="468"/>
                  <a:pt x="92" y="503"/>
                </a:cubicBezTo>
                <a:cubicBezTo>
                  <a:pt x="105" y="541"/>
                  <a:pt x="132" y="569"/>
                  <a:pt x="162" y="594"/>
                </a:cubicBezTo>
                <a:cubicBezTo>
                  <a:pt x="169" y="600"/>
                  <a:pt x="176" y="607"/>
                  <a:pt x="182" y="614"/>
                </a:cubicBezTo>
                <a:cubicBezTo>
                  <a:pt x="190" y="623"/>
                  <a:pt x="194" y="635"/>
                  <a:pt x="203" y="642"/>
                </a:cubicBezTo>
                <a:cubicBezTo>
                  <a:pt x="217" y="653"/>
                  <a:pt x="275" y="678"/>
                  <a:pt x="293" y="684"/>
                </a:cubicBezTo>
                <a:cubicBezTo>
                  <a:pt x="332" y="684"/>
                  <a:pt x="990" y="784"/>
                  <a:pt x="1182" y="587"/>
                </a:cubicBezTo>
                <a:cubicBezTo>
                  <a:pt x="1209" y="559"/>
                  <a:pt x="1231" y="530"/>
                  <a:pt x="1258" y="503"/>
                </a:cubicBezTo>
                <a:cubicBezTo>
                  <a:pt x="1260" y="496"/>
                  <a:pt x="1261" y="489"/>
                  <a:pt x="1265" y="483"/>
                </a:cubicBezTo>
                <a:cubicBezTo>
                  <a:pt x="1271" y="473"/>
                  <a:pt x="1281" y="465"/>
                  <a:pt x="1286" y="455"/>
                </a:cubicBezTo>
                <a:cubicBezTo>
                  <a:pt x="1293" y="442"/>
                  <a:pt x="1300" y="413"/>
                  <a:pt x="1300" y="413"/>
                </a:cubicBezTo>
                <a:cubicBezTo>
                  <a:pt x="1298" y="358"/>
                  <a:pt x="1301" y="302"/>
                  <a:pt x="1293" y="247"/>
                </a:cubicBezTo>
                <a:cubicBezTo>
                  <a:pt x="1292" y="237"/>
                  <a:pt x="1278" y="234"/>
                  <a:pt x="1272" y="226"/>
                </a:cubicBezTo>
                <a:cubicBezTo>
                  <a:pt x="1256" y="207"/>
                  <a:pt x="1242" y="179"/>
                  <a:pt x="1223" y="163"/>
                </a:cubicBezTo>
                <a:cubicBezTo>
                  <a:pt x="1194" y="138"/>
                  <a:pt x="1140" y="114"/>
                  <a:pt x="1105" y="101"/>
                </a:cubicBezTo>
                <a:cubicBezTo>
                  <a:pt x="1087" y="94"/>
                  <a:pt x="1050" y="87"/>
                  <a:pt x="1050" y="87"/>
                </a:cubicBezTo>
                <a:cubicBezTo>
                  <a:pt x="933" y="9"/>
                  <a:pt x="744" y="29"/>
                  <a:pt x="620" y="25"/>
                </a:cubicBezTo>
                <a:cubicBezTo>
                  <a:pt x="530" y="7"/>
                  <a:pt x="574" y="8"/>
                  <a:pt x="488" y="1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4905375" y="3668713"/>
            <a:ext cx="1579563" cy="528637"/>
          </a:xfrm>
          <a:custGeom>
            <a:avLst/>
            <a:gdLst>
              <a:gd name="T0" fmla="*/ 488 w 1301"/>
              <a:gd name="T1" fmla="*/ 18 h 784"/>
              <a:gd name="T2" fmla="*/ 176 w 1301"/>
              <a:gd name="T3" fmla="*/ 31 h 784"/>
              <a:gd name="T4" fmla="*/ 120 w 1301"/>
              <a:gd name="T5" fmla="*/ 59 h 784"/>
              <a:gd name="T6" fmla="*/ 2 w 1301"/>
              <a:gd name="T7" fmla="*/ 226 h 784"/>
              <a:gd name="T8" fmla="*/ 9 w 1301"/>
              <a:gd name="T9" fmla="*/ 358 h 784"/>
              <a:gd name="T10" fmla="*/ 37 w 1301"/>
              <a:gd name="T11" fmla="*/ 399 h 784"/>
              <a:gd name="T12" fmla="*/ 92 w 1301"/>
              <a:gd name="T13" fmla="*/ 503 h 784"/>
              <a:gd name="T14" fmla="*/ 162 w 1301"/>
              <a:gd name="T15" fmla="*/ 594 h 784"/>
              <a:gd name="T16" fmla="*/ 182 w 1301"/>
              <a:gd name="T17" fmla="*/ 614 h 784"/>
              <a:gd name="T18" fmla="*/ 203 w 1301"/>
              <a:gd name="T19" fmla="*/ 642 h 784"/>
              <a:gd name="T20" fmla="*/ 293 w 1301"/>
              <a:gd name="T21" fmla="*/ 684 h 784"/>
              <a:gd name="T22" fmla="*/ 1182 w 1301"/>
              <a:gd name="T23" fmla="*/ 587 h 784"/>
              <a:gd name="T24" fmla="*/ 1258 w 1301"/>
              <a:gd name="T25" fmla="*/ 503 h 784"/>
              <a:gd name="T26" fmla="*/ 1265 w 1301"/>
              <a:gd name="T27" fmla="*/ 483 h 784"/>
              <a:gd name="T28" fmla="*/ 1286 w 1301"/>
              <a:gd name="T29" fmla="*/ 455 h 784"/>
              <a:gd name="T30" fmla="*/ 1300 w 1301"/>
              <a:gd name="T31" fmla="*/ 413 h 784"/>
              <a:gd name="T32" fmla="*/ 1293 w 1301"/>
              <a:gd name="T33" fmla="*/ 247 h 784"/>
              <a:gd name="T34" fmla="*/ 1272 w 1301"/>
              <a:gd name="T35" fmla="*/ 226 h 784"/>
              <a:gd name="T36" fmla="*/ 1223 w 1301"/>
              <a:gd name="T37" fmla="*/ 163 h 784"/>
              <a:gd name="T38" fmla="*/ 1105 w 1301"/>
              <a:gd name="T39" fmla="*/ 101 h 784"/>
              <a:gd name="T40" fmla="*/ 1050 w 1301"/>
              <a:gd name="T41" fmla="*/ 87 h 784"/>
              <a:gd name="T42" fmla="*/ 620 w 1301"/>
              <a:gd name="T43" fmla="*/ 25 h 784"/>
              <a:gd name="T44" fmla="*/ 488 w 1301"/>
              <a:gd name="T45" fmla="*/ 18 h 7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01"/>
              <a:gd name="T70" fmla="*/ 0 h 784"/>
              <a:gd name="T71" fmla="*/ 1301 w 1301"/>
              <a:gd name="T72" fmla="*/ 784 h 7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01" h="784">
                <a:moveTo>
                  <a:pt x="488" y="18"/>
                </a:moveTo>
                <a:cubicBezTo>
                  <a:pt x="369" y="58"/>
                  <a:pt x="548" y="0"/>
                  <a:pt x="176" y="31"/>
                </a:cubicBezTo>
                <a:cubicBezTo>
                  <a:pt x="155" y="33"/>
                  <a:pt x="140" y="52"/>
                  <a:pt x="120" y="59"/>
                </a:cubicBezTo>
                <a:cubicBezTo>
                  <a:pt x="60" y="104"/>
                  <a:pt x="26" y="155"/>
                  <a:pt x="2" y="226"/>
                </a:cubicBezTo>
                <a:cubicBezTo>
                  <a:pt x="4" y="270"/>
                  <a:pt x="0" y="315"/>
                  <a:pt x="9" y="358"/>
                </a:cubicBezTo>
                <a:cubicBezTo>
                  <a:pt x="12" y="374"/>
                  <a:pt x="28" y="385"/>
                  <a:pt x="37" y="399"/>
                </a:cubicBezTo>
                <a:cubicBezTo>
                  <a:pt x="62" y="436"/>
                  <a:pt x="65" y="468"/>
                  <a:pt x="92" y="503"/>
                </a:cubicBezTo>
                <a:cubicBezTo>
                  <a:pt x="105" y="541"/>
                  <a:pt x="132" y="569"/>
                  <a:pt x="162" y="594"/>
                </a:cubicBezTo>
                <a:cubicBezTo>
                  <a:pt x="169" y="600"/>
                  <a:pt x="176" y="607"/>
                  <a:pt x="182" y="614"/>
                </a:cubicBezTo>
                <a:cubicBezTo>
                  <a:pt x="190" y="623"/>
                  <a:pt x="194" y="635"/>
                  <a:pt x="203" y="642"/>
                </a:cubicBezTo>
                <a:cubicBezTo>
                  <a:pt x="217" y="653"/>
                  <a:pt x="275" y="678"/>
                  <a:pt x="293" y="684"/>
                </a:cubicBezTo>
                <a:cubicBezTo>
                  <a:pt x="332" y="684"/>
                  <a:pt x="990" y="784"/>
                  <a:pt x="1182" y="587"/>
                </a:cubicBezTo>
                <a:cubicBezTo>
                  <a:pt x="1209" y="559"/>
                  <a:pt x="1231" y="530"/>
                  <a:pt x="1258" y="503"/>
                </a:cubicBezTo>
                <a:cubicBezTo>
                  <a:pt x="1260" y="496"/>
                  <a:pt x="1261" y="489"/>
                  <a:pt x="1265" y="483"/>
                </a:cubicBezTo>
                <a:cubicBezTo>
                  <a:pt x="1271" y="473"/>
                  <a:pt x="1281" y="465"/>
                  <a:pt x="1286" y="455"/>
                </a:cubicBezTo>
                <a:cubicBezTo>
                  <a:pt x="1293" y="442"/>
                  <a:pt x="1300" y="413"/>
                  <a:pt x="1300" y="413"/>
                </a:cubicBezTo>
                <a:cubicBezTo>
                  <a:pt x="1298" y="358"/>
                  <a:pt x="1301" y="302"/>
                  <a:pt x="1293" y="247"/>
                </a:cubicBezTo>
                <a:cubicBezTo>
                  <a:pt x="1292" y="237"/>
                  <a:pt x="1278" y="234"/>
                  <a:pt x="1272" y="226"/>
                </a:cubicBezTo>
                <a:cubicBezTo>
                  <a:pt x="1256" y="207"/>
                  <a:pt x="1242" y="179"/>
                  <a:pt x="1223" y="163"/>
                </a:cubicBezTo>
                <a:cubicBezTo>
                  <a:pt x="1194" y="138"/>
                  <a:pt x="1140" y="114"/>
                  <a:pt x="1105" y="101"/>
                </a:cubicBezTo>
                <a:cubicBezTo>
                  <a:pt x="1087" y="94"/>
                  <a:pt x="1050" y="87"/>
                  <a:pt x="1050" y="87"/>
                </a:cubicBezTo>
                <a:cubicBezTo>
                  <a:pt x="933" y="9"/>
                  <a:pt x="744" y="29"/>
                  <a:pt x="620" y="25"/>
                </a:cubicBezTo>
                <a:cubicBezTo>
                  <a:pt x="530" y="7"/>
                  <a:pt x="574" y="8"/>
                  <a:pt x="488" y="1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3322638" y="4827588"/>
            <a:ext cx="2108200" cy="1001712"/>
          </a:xfrm>
          <a:custGeom>
            <a:avLst/>
            <a:gdLst>
              <a:gd name="T0" fmla="*/ 488 w 1301"/>
              <a:gd name="T1" fmla="*/ 18 h 784"/>
              <a:gd name="T2" fmla="*/ 176 w 1301"/>
              <a:gd name="T3" fmla="*/ 31 h 784"/>
              <a:gd name="T4" fmla="*/ 120 w 1301"/>
              <a:gd name="T5" fmla="*/ 59 h 784"/>
              <a:gd name="T6" fmla="*/ 2 w 1301"/>
              <a:gd name="T7" fmla="*/ 226 h 784"/>
              <a:gd name="T8" fmla="*/ 9 w 1301"/>
              <a:gd name="T9" fmla="*/ 358 h 784"/>
              <a:gd name="T10" fmla="*/ 37 w 1301"/>
              <a:gd name="T11" fmla="*/ 399 h 784"/>
              <a:gd name="T12" fmla="*/ 92 w 1301"/>
              <a:gd name="T13" fmla="*/ 503 h 784"/>
              <a:gd name="T14" fmla="*/ 162 w 1301"/>
              <a:gd name="T15" fmla="*/ 594 h 784"/>
              <a:gd name="T16" fmla="*/ 182 w 1301"/>
              <a:gd name="T17" fmla="*/ 614 h 784"/>
              <a:gd name="T18" fmla="*/ 203 w 1301"/>
              <a:gd name="T19" fmla="*/ 642 h 784"/>
              <a:gd name="T20" fmla="*/ 293 w 1301"/>
              <a:gd name="T21" fmla="*/ 684 h 784"/>
              <a:gd name="T22" fmla="*/ 1182 w 1301"/>
              <a:gd name="T23" fmla="*/ 587 h 784"/>
              <a:gd name="T24" fmla="*/ 1258 w 1301"/>
              <a:gd name="T25" fmla="*/ 503 h 784"/>
              <a:gd name="T26" fmla="*/ 1265 w 1301"/>
              <a:gd name="T27" fmla="*/ 483 h 784"/>
              <a:gd name="T28" fmla="*/ 1286 w 1301"/>
              <a:gd name="T29" fmla="*/ 455 h 784"/>
              <a:gd name="T30" fmla="*/ 1300 w 1301"/>
              <a:gd name="T31" fmla="*/ 413 h 784"/>
              <a:gd name="T32" fmla="*/ 1293 w 1301"/>
              <a:gd name="T33" fmla="*/ 247 h 784"/>
              <a:gd name="T34" fmla="*/ 1272 w 1301"/>
              <a:gd name="T35" fmla="*/ 226 h 784"/>
              <a:gd name="T36" fmla="*/ 1223 w 1301"/>
              <a:gd name="T37" fmla="*/ 163 h 784"/>
              <a:gd name="T38" fmla="*/ 1105 w 1301"/>
              <a:gd name="T39" fmla="*/ 101 h 784"/>
              <a:gd name="T40" fmla="*/ 1050 w 1301"/>
              <a:gd name="T41" fmla="*/ 87 h 784"/>
              <a:gd name="T42" fmla="*/ 620 w 1301"/>
              <a:gd name="T43" fmla="*/ 25 h 784"/>
              <a:gd name="T44" fmla="*/ 488 w 1301"/>
              <a:gd name="T45" fmla="*/ 18 h 7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01"/>
              <a:gd name="T70" fmla="*/ 0 h 784"/>
              <a:gd name="T71" fmla="*/ 1301 w 1301"/>
              <a:gd name="T72" fmla="*/ 784 h 7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01" h="784">
                <a:moveTo>
                  <a:pt x="488" y="18"/>
                </a:moveTo>
                <a:cubicBezTo>
                  <a:pt x="369" y="58"/>
                  <a:pt x="548" y="0"/>
                  <a:pt x="176" y="31"/>
                </a:cubicBezTo>
                <a:cubicBezTo>
                  <a:pt x="155" y="33"/>
                  <a:pt x="140" y="52"/>
                  <a:pt x="120" y="59"/>
                </a:cubicBezTo>
                <a:cubicBezTo>
                  <a:pt x="60" y="104"/>
                  <a:pt x="26" y="155"/>
                  <a:pt x="2" y="226"/>
                </a:cubicBezTo>
                <a:cubicBezTo>
                  <a:pt x="4" y="270"/>
                  <a:pt x="0" y="315"/>
                  <a:pt x="9" y="358"/>
                </a:cubicBezTo>
                <a:cubicBezTo>
                  <a:pt x="12" y="374"/>
                  <a:pt x="28" y="385"/>
                  <a:pt x="37" y="399"/>
                </a:cubicBezTo>
                <a:cubicBezTo>
                  <a:pt x="62" y="436"/>
                  <a:pt x="65" y="468"/>
                  <a:pt x="92" y="503"/>
                </a:cubicBezTo>
                <a:cubicBezTo>
                  <a:pt x="105" y="541"/>
                  <a:pt x="132" y="569"/>
                  <a:pt x="162" y="594"/>
                </a:cubicBezTo>
                <a:cubicBezTo>
                  <a:pt x="169" y="600"/>
                  <a:pt x="176" y="607"/>
                  <a:pt x="182" y="614"/>
                </a:cubicBezTo>
                <a:cubicBezTo>
                  <a:pt x="190" y="623"/>
                  <a:pt x="194" y="635"/>
                  <a:pt x="203" y="642"/>
                </a:cubicBezTo>
                <a:cubicBezTo>
                  <a:pt x="217" y="653"/>
                  <a:pt x="275" y="678"/>
                  <a:pt x="293" y="684"/>
                </a:cubicBezTo>
                <a:cubicBezTo>
                  <a:pt x="332" y="684"/>
                  <a:pt x="990" y="784"/>
                  <a:pt x="1182" y="587"/>
                </a:cubicBezTo>
                <a:cubicBezTo>
                  <a:pt x="1209" y="559"/>
                  <a:pt x="1231" y="530"/>
                  <a:pt x="1258" y="503"/>
                </a:cubicBezTo>
                <a:cubicBezTo>
                  <a:pt x="1260" y="496"/>
                  <a:pt x="1261" y="489"/>
                  <a:pt x="1265" y="483"/>
                </a:cubicBezTo>
                <a:cubicBezTo>
                  <a:pt x="1271" y="473"/>
                  <a:pt x="1281" y="465"/>
                  <a:pt x="1286" y="455"/>
                </a:cubicBezTo>
                <a:cubicBezTo>
                  <a:pt x="1293" y="442"/>
                  <a:pt x="1300" y="413"/>
                  <a:pt x="1300" y="413"/>
                </a:cubicBezTo>
                <a:cubicBezTo>
                  <a:pt x="1298" y="358"/>
                  <a:pt x="1301" y="302"/>
                  <a:pt x="1293" y="247"/>
                </a:cubicBezTo>
                <a:cubicBezTo>
                  <a:pt x="1292" y="237"/>
                  <a:pt x="1278" y="234"/>
                  <a:pt x="1272" y="226"/>
                </a:cubicBezTo>
                <a:cubicBezTo>
                  <a:pt x="1256" y="207"/>
                  <a:pt x="1242" y="179"/>
                  <a:pt x="1223" y="163"/>
                </a:cubicBezTo>
                <a:cubicBezTo>
                  <a:pt x="1194" y="138"/>
                  <a:pt x="1140" y="114"/>
                  <a:pt x="1105" y="101"/>
                </a:cubicBezTo>
                <a:cubicBezTo>
                  <a:pt x="1087" y="94"/>
                  <a:pt x="1050" y="87"/>
                  <a:pt x="1050" y="87"/>
                </a:cubicBezTo>
                <a:cubicBezTo>
                  <a:pt x="933" y="9"/>
                  <a:pt x="744" y="29"/>
                  <a:pt x="620" y="25"/>
                </a:cubicBezTo>
                <a:cubicBezTo>
                  <a:pt x="530" y="7"/>
                  <a:pt x="574" y="8"/>
                  <a:pt x="488" y="1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6869113" y="2039938"/>
            <a:ext cx="1666875" cy="981075"/>
          </a:xfrm>
          <a:custGeom>
            <a:avLst/>
            <a:gdLst>
              <a:gd name="T0" fmla="*/ 488 w 1301"/>
              <a:gd name="T1" fmla="*/ 18 h 784"/>
              <a:gd name="T2" fmla="*/ 176 w 1301"/>
              <a:gd name="T3" fmla="*/ 31 h 784"/>
              <a:gd name="T4" fmla="*/ 120 w 1301"/>
              <a:gd name="T5" fmla="*/ 59 h 784"/>
              <a:gd name="T6" fmla="*/ 2 w 1301"/>
              <a:gd name="T7" fmla="*/ 226 h 784"/>
              <a:gd name="T8" fmla="*/ 9 w 1301"/>
              <a:gd name="T9" fmla="*/ 358 h 784"/>
              <a:gd name="T10" fmla="*/ 37 w 1301"/>
              <a:gd name="T11" fmla="*/ 399 h 784"/>
              <a:gd name="T12" fmla="*/ 92 w 1301"/>
              <a:gd name="T13" fmla="*/ 503 h 784"/>
              <a:gd name="T14" fmla="*/ 162 w 1301"/>
              <a:gd name="T15" fmla="*/ 594 h 784"/>
              <a:gd name="T16" fmla="*/ 182 w 1301"/>
              <a:gd name="T17" fmla="*/ 614 h 784"/>
              <a:gd name="T18" fmla="*/ 203 w 1301"/>
              <a:gd name="T19" fmla="*/ 642 h 784"/>
              <a:gd name="T20" fmla="*/ 293 w 1301"/>
              <a:gd name="T21" fmla="*/ 684 h 784"/>
              <a:gd name="T22" fmla="*/ 1182 w 1301"/>
              <a:gd name="T23" fmla="*/ 587 h 784"/>
              <a:gd name="T24" fmla="*/ 1258 w 1301"/>
              <a:gd name="T25" fmla="*/ 503 h 784"/>
              <a:gd name="T26" fmla="*/ 1265 w 1301"/>
              <a:gd name="T27" fmla="*/ 483 h 784"/>
              <a:gd name="T28" fmla="*/ 1286 w 1301"/>
              <a:gd name="T29" fmla="*/ 455 h 784"/>
              <a:gd name="T30" fmla="*/ 1300 w 1301"/>
              <a:gd name="T31" fmla="*/ 413 h 784"/>
              <a:gd name="T32" fmla="*/ 1293 w 1301"/>
              <a:gd name="T33" fmla="*/ 247 h 784"/>
              <a:gd name="T34" fmla="*/ 1272 w 1301"/>
              <a:gd name="T35" fmla="*/ 226 h 784"/>
              <a:gd name="T36" fmla="*/ 1223 w 1301"/>
              <a:gd name="T37" fmla="*/ 163 h 784"/>
              <a:gd name="T38" fmla="*/ 1105 w 1301"/>
              <a:gd name="T39" fmla="*/ 101 h 784"/>
              <a:gd name="T40" fmla="*/ 1050 w 1301"/>
              <a:gd name="T41" fmla="*/ 87 h 784"/>
              <a:gd name="T42" fmla="*/ 620 w 1301"/>
              <a:gd name="T43" fmla="*/ 25 h 784"/>
              <a:gd name="T44" fmla="*/ 488 w 1301"/>
              <a:gd name="T45" fmla="*/ 18 h 7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01"/>
              <a:gd name="T70" fmla="*/ 0 h 784"/>
              <a:gd name="T71" fmla="*/ 1301 w 1301"/>
              <a:gd name="T72" fmla="*/ 784 h 7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01" h="784">
                <a:moveTo>
                  <a:pt x="488" y="18"/>
                </a:moveTo>
                <a:cubicBezTo>
                  <a:pt x="369" y="58"/>
                  <a:pt x="548" y="0"/>
                  <a:pt x="176" y="31"/>
                </a:cubicBezTo>
                <a:cubicBezTo>
                  <a:pt x="155" y="33"/>
                  <a:pt x="140" y="52"/>
                  <a:pt x="120" y="59"/>
                </a:cubicBezTo>
                <a:cubicBezTo>
                  <a:pt x="60" y="104"/>
                  <a:pt x="26" y="155"/>
                  <a:pt x="2" y="226"/>
                </a:cubicBezTo>
                <a:cubicBezTo>
                  <a:pt x="4" y="270"/>
                  <a:pt x="0" y="315"/>
                  <a:pt x="9" y="358"/>
                </a:cubicBezTo>
                <a:cubicBezTo>
                  <a:pt x="12" y="374"/>
                  <a:pt x="28" y="385"/>
                  <a:pt x="37" y="399"/>
                </a:cubicBezTo>
                <a:cubicBezTo>
                  <a:pt x="62" y="436"/>
                  <a:pt x="65" y="468"/>
                  <a:pt x="92" y="503"/>
                </a:cubicBezTo>
                <a:cubicBezTo>
                  <a:pt x="105" y="541"/>
                  <a:pt x="132" y="569"/>
                  <a:pt x="162" y="594"/>
                </a:cubicBezTo>
                <a:cubicBezTo>
                  <a:pt x="169" y="600"/>
                  <a:pt x="176" y="607"/>
                  <a:pt x="182" y="614"/>
                </a:cubicBezTo>
                <a:cubicBezTo>
                  <a:pt x="190" y="623"/>
                  <a:pt x="194" y="635"/>
                  <a:pt x="203" y="642"/>
                </a:cubicBezTo>
                <a:cubicBezTo>
                  <a:pt x="217" y="653"/>
                  <a:pt x="275" y="678"/>
                  <a:pt x="293" y="684"/>
                </a:cubicBezTo>
                <a:cubicBezTo>
                  <a:pt x="332" y="684"/>
                  <a:pt x="990" y="784"/>
                  <a:pt x="1182" y="587"/>
                </a:cubicBezTo>
                <a:cubicBezTo>
                  <a:pt x="1209" y="559"/>
                  <a:pt x="1231" y="530"/>
                  <a:pt x="1258" y="503"/>
                </a:cubicBezTo>
                <a:cubicBezTo>
                  <a:pt x="1260" y="496"/>
                  <a:pt x="1261" y="489"/>
                  <a:pt x="1265" y="483"/>
                </a:cubicBezTo>
                <a:cubicBezTo>
                  <a:pt x="1271" y="473"/>
                  <a:pt x="1281" y="465"/>
                  <a:pt x="1286" y="455"/>
                </a:cubicBezTo>
                <a:cubicBezTo>
                  <a:pt x="1293" y="442"/>
                  <a:pt x="1300" y="413"/>
                  <a:pt x="1300" y="413"/>
                </a:cubicBezTo>
                <a:cubicBezTo>
                  <a:pt x="1298" y="358"/>
                  <a:pt x="1301" y="302"/>
                  <a:pt x="1293" y="247"/>
                </a:cubicBezTo>
                <a:cubicBezTo>
                  <a:pt x="1292" y="237"/>
                  <a:pt x="1278" y="234"/>
                  <a:pt x="1272" y="226"/>
                </a:cubicBezTo>
                <a:cubicBezTo>
                  <a:pt x="1256" y="207"/>
                  <a:pt x="1242" y="179"/>
                  <a:pt x="1223" y="163"/>
                </a:cubicBezTo>
                <a:cubicBezTo>
                  <a:pt x="1194" y="138"/>
                  <a:pt x="1140" y="114"/>
                  <a:pt x="1105" y="101"/>
                </a:cubicBezTo>
                <a:cubicBezTo>
                  <a:pt x="1087" y="94"/>
                  <a:pt x="1050" y="87"/>
                  <a:pt x="1050" y="87"/>
                </a:cubicBezTo>
                <a:cubicBezTo>
                  <a:pt x="933" y="9"/>
                  <a:pt x="744" y="29"/>
                  <a:pt x="620" y="25"/>
                </a:cubicBezTo>
                <a:cubicBezTo>
                  <a:pt x="530" y="7"/>
                  <a:pt x="574" y="8"/>
                  <a:pt x="488" y="1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5759450" y="26988"/>
            <a:ext cx="1116013" cy="706437"/>
          </a:xfrm>
          <a:custGeom>
            <a:avLst/>
            <a:gdLst>
              <a:gd name="T0" fmla="*/ 488 w 1301"/>
              <a:gd name="T1" fmla="*/ 18 h 784"/>
              <a:gd name="T2" fmla="*/ 176 w 1301"/>
              <a:gd name="T3" fmla="*/ 31 h 784"/>
              <a:gd name="T4" fmla="*/ 120 w 1301"/>
              <a:gd name="T5" fmla="*/ 59 h 784"/>
              <a:gd name="T6" fmla="*/ 2 w 1301"/>
              <a:gd name="T7" fmla="*/ 226 h 784"/>
              <a:gd name="T8" fmla="*/ 9 w 1301"/>
              <a:gd name="T9" fmla="*/ 358 h 784"/>
              <a:gd name="T10" fmla="*/ 37 w 1301"/>
              <a:gd name="T11" fmla="*/ 399 h 784"/>
              <a:gd name="T12" fmla="*/ 92 w 1301"/>
              <a:gd name="T13" fmla="*/ 503 h 784"/>
              <a:gd name="T14" fmla="*/ 162 w 1301"/>
              <a:gd name="T15" fmla="*/ 594 h 784"/>
              <a:gd name="T16" fmla="*/ 182 w 1301"/>
              <a:gd name="T17" fmla="*/ 614 h 784"/>
              <a:gd name="T18" fmla="*/ 203 w 1301"/>
              <a:gd name="T19" fmla="*/ 642 h 784"/>
              <a:gd name="T20" fmla="*/ 293 w 1301"/>
              <a:gd name="T21" fmla="*/ 684 h 784"/>
              <a:gd name="T22" fmla="*/ 1182 w 1301"/>
              <a:gd name="T23" fmla="*/ 587 h 784"/>
              <a:gd name="T24" fmla="*/ 1258 w 1301"/>
              <a:gd name="T25" fmla="*/ 503 h 784"/>
              <a:gd name="T26" fmla="*/ 1265 w 1301"/>
              <a:gd name="T27" fmla="*/ 483 h 784"/>
              <a:gd name="T28" fmla="*/ 1286 w 1301"/>
              <a:gd name="T29" fmla="*/ 455 h 784"/>
              <a:gd name="T30" fmla="*/ 1300 w 1301"/>
              <a:gd name="T31" fmla="*/ 413 h 784"/>
              <a:gd name="T32" fmla="*/ 1293 w 1301"/>
              <a:gd name="T33" fmla="*/ 247 h 784"/>
              <a:gd name="T34" fmla="*/ 1272 w 1301"/>
              <a:gd name="T35" fmla="*/ 226 h 784"/>
              <a:gd name="T36" fmla="*/ 1223 w 1301"/>
              <a:gd name="T37" fmla="*/ 163 h 784"/>
              <a:gd name="T38" fmla="*/ 1105 w 1301"/>
              <a:gd name="T39" fmla="*/ 101 h 784"/>
              <a:gd name="T40" fmla="*/ 1050 w 1301"/>
              <a:gd name="T41" fmla="*/ 87 h 784"/>
              <a:gd name="T42" fmla="*/ 620 w 1301"/>
              <a:gd name="T43" fmla="*/ 25 h 784"/>
              <a:gd name="T44" fmla="*/ 488 w 1301"/>
              <a:gd name="T45" fmla="*/ 18 h 7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01"/>
              <a:gd name="T70" fmla="*/ 0 h 784"/>
              <a:gd name="T71" fmla="*/ 1301 w 1301"/>
              <a:gd name="T72" fmla="*/ 784 h 7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01" h="784">
                <a:moveTo>
                  <a:pt x="488" y="18"/>
                </a:moveTo>
                <a:cubicBezTo>
                  <a:pt x="369" y="58"/>
                  <a:pt x="548" y="0"/>
                  <a:pt x="176" y="31"/>
                </a:cubicBezTo>
                <a:cubicBezTo>
                  <a:pt x="155" y="33"/>
                  <a:pt x="140" y="52"/>
                  <a:pt x="120" y="59"/>
                </a:cubicBezTo>
                <a:cubicBezTo>
                  <a:pt x="60" y="104"/>
                  <a:pt x="26" y="155"/>
                  <a:pt x="2" y="226"/>
                </a:cubicBezTo>
                <a:cubicBezTo>
                  <a:pt x="4" y="270"/>
                  <a:pt x="0" y="315"/>
                  <a:pt x="9" y="358"/>
                </a:cubicBezTo>
                <a:cubicBezTo>
                  <a:pt x="12" y="374"/>
                  <a:pt x="28" y="385"/>
                  <a:pt x="37" y="399"/>
                </a:cubicBezTo>
                <a:cubicBezTo>
                  <a:pt x="62" y="436"/>
                  <a:pt x="65" y="468"/>
                  <a:pt x="92" y="503"/>
                </a:cubicBezTo>
                <a:cubicBezTo>
                  <a:pt x="105" y="541"/>
                  <a:pt x="132" y="569"/>
                  <a:pt x="162" y="594"/>
                </a:cubicBezTo>
                <a:cubicBezTo>
                  <a:pt x="169" y="600"/>
                  <a:pt x="176" y="607"/>
                  <a:pt x="182" y="614"/>
                </a:cubicBezTo>
                <a:cubicBezTo>
                  <a:pt x="190" y="623"/>
                  <a:pt x="194" y="635"/>
                  <a:pt x="203" y="642"/>
                </a:cubicBezTo>
                <a:cubicBezTo>
                  <a:pt x="217" y="653"/>
                  <a:pt x="275" y="678"/>
                  <a:pt x="293" y="684"/>
                </a:cubicBezTo>
                <a:cubicBezTo>
                  <a:pt x="332" y="684"/>
                  <a:pt x="990" y="784"/>
                  <a:pt x="1182" y="587"/>
                </a:cubicBezTo>
                <a:cubicBezTo>
                  <a:pt x="1209" y="559"/>
                  <a:pt x="1231" y="530"/>
                  <a:pt x="1258" y="503"/>
                </a:cubicBezTo>
                <a:cubicBezTo>
                  <a:pt x="1260" y="496"/>
                  <a:pt x="1261" y="489"/>
                  <a:pt x="1265" y="483"/>
                </a:cubicBezTo>
                <a:cubicBezTo>
                  <a:pt x="1271" y="473"/>
                  <a:pt x="1281" y="465"/>
                  <a:pt x="1286" y="455"/>
                </a:cubicBezTo>
                <a:cubicBezTo>
                  <a:pt x="1293" y="442"/>
                  <a:pt x="1300" y="413"/>
                  <a:pt x="1300" y="413"/>
                </a:cubicBezTo>
                <a:cubicBezTo>
                  <a:pt x="1298" y="358"/>
                  <a:pt x="1301" y="302"/>
                  <a:pt x="1293" y="247"/>
                </a:cubicBezTo>
                <a:cubicBezTo>
                  <a:pt x="1292" y="237"/>
                  <a:pt x="1278" y="234"/>
                  <a:pt x="1272" y="226"/>
                </a:cubicBezTo>
                <a:cubicBezTo>
                  <a:pt x="1256" y="207"/>
                  <a:pt x="1242" y="179"/>
                  <a:pt x="1223" y="163"/>
                </a:cubicBezTo>
                <a:cubicBezTo>
                  <a:pt x="1194" y="138"/>
                  <a:pt x="1140" y="114"/>
                  <a:pt x="1105" y="101"/>
                </a:cubicBezTo>
                <a:cubicBezTo>
                  <a:pt x="1087" y="94"/>
                  <a:pt x="1050" y="87"/>
                  <a:pt x="1050" y="87"/>
                </a:cubicBezTo>
                <a:cubicBezTo>
                  <a:pt x="933" y="9"/>
                  <a:pt x="744" y="29"/>
                  <a:pt x="620" y="25"/>
                </a:cubicBezTo>
                <a:cubicBezTo>
                  <a:pt x="530" y="7"/>
                  <a:pt x="574" y="8"/>
                  <a:pt x="488" y="1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395288" y="0"/>
            <a:ext cx="8353425" cy="1143000"/>
          </a:xfrm>
        </p:spPr>
        <p:txBody>
          <a:bodyPr/>
          <a:lstStyle/>
          <a:p>
            <a:r>
              <a:rPr lang="hu-HU" smtClean="0"/>
              <a:t>Example</a:t>
            </a:r>
            <a:endParaRPr lang="en-GB" smtClean="0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472112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en-GB" sz="2400" smtClean="0"/>
              <a:t>Project data:</a:t>
            </a:r>
          </a:p>
          <a:p>
            <a:pPr marL="609600" indent="-609600"/>
            <a:r>
              <a:rPr lang="en-GB" sz="2400" smtClean="0"/>
              <a:t>Representative survey project with 300 given addresses and </a:t>
            </a:r>
            <a:r>
              <a:rPr lang="hu-HU" sz="2400" smtClean="0"/>
              <a:t/>
            </a:r>
            <a:br>
              <a:rPr lang="hu-HU" sz="2400" smtClean="0"/>
            </a:br>
            <a:r>
              <a:rPr lang="en-GB" sz="2400" smtClean="0"/>
              <a:t>3 interviewers</a:t>
            </a:r>
          </a:p>
          <a:p>
            <a:pPr marL="609600" indent="-609600"/>
            <a:r>
              <a:rPr lang="en-GB" sz="2400" smtClean="0"/>
              <a:t>Interviewers are paid as follows:</a:t>
            </a:r>
          </a:p>
          <a:p>
            <a:pPr marL="990600" lvl="1" indent="-533400"/>
            <a:r>
              <a:rPr lang="en-GB" sz="2000" smtClean="0"/>
              <a:t>1000 HUF per day per interviewer as a fixed pay</a:t>
            </a:r>
          </a:p>
          <a:p>
            <a:pPr marL="990600" lvl="1" indent="-533400"/>
            <a:r>
              <a:rPr lang="en-GB" sz="2000" smtClean="0"/>
              <a:t>400 HUF per interview as a variable pay</a:t>
            </a:r>
          </a:p>
          <a:p>
            <a:pPr marL="609600" indent="-609600"/>
            <a:r>
              <a:rPr lang="en-GB" sz="2400" smtClean="0"/>
              <a:t>Time schedule:</a:t>
            </a:r>
          </a:p>
          <a:p>
            <a:pPr marL="990600" lvl="1" indent="-533400"/>
            <a:r>
              <a:rPr lang="en-GB" sz="2000" smtClean="0"/>
              <a:t>10 interviews per day per interviewer</a:t>
            </a:r>
          </a:p>
          <a:p>
            <a:pPr marL="990600" lvl="1" indent="-533400"/>
            <a:r>
              <a:rPr lang="en-GB" sz="2000" smtClean="0"/>
              <a:t>Work packages</a:t>
            </a:r>
            <a:r>
              <a:rPr lang="hu-HU" sz="2000" smtClean="0"/>
              <a:t>:</a:t>
            </a:r>
            <a:r>
              <a:rPr lang="en-GB" sz="2000" smtClean="0"/>
              <a:t> 30 interviews per day</a:t>
            </a:r>
          </a:p>
          <a:p>
            <a:pPr marL="609600" indent="-609600"/>
            <a:endParaRPr lang="en-GB" sz="2400" b="1" smtClean="0"/>
          </a:p>
          <a:p>
            <a:pPr marL="609600" indent="-609600">
              <a:buFont typeface="Arial" charset="0"/>
              <a:buAutoNum type="alphaLcParenR"/>
            </a:pPr>
            <a:r>
              <a:rPr lang="en-GB" sz="2400" b="1" smtClean="0"/>
              <a:t>Calculate the BCWS for every work package &amp; day.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GB" sz="2400" b="1" smtClean="0"/>
              <a:t>Given the following progress report for the first 6 days, calculate the percentages of activity completed, the BCWP and the ACWP.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87" name="Group 187"/>
          <p:cNvGraphicFramePr>
            <a:graphicFrameLocks noGrp="1"/>
          </p:cNvGraphicFramePr>
          <p:nvPr>
            <p:ph idx="1"/>
          </p:nvPr>
        </p:nvGraphicFramePr>
        <p:xfrm>
          <a:off x="0" y="614363"/>
          <a:ext cx="9144000" cy="6245232"/>
        </p:xfrm>
        <a:graphic>
          <a:graphicData uri="http://schemas.openxmlformats.org/drawingml/2006/table">
            <a:tbl>
              <a:tblPr/>
              <a:tblGrid>
                <a:gridCol w="831850"/>
                <a:gridCol w="830263"/>
                <a:gridCol w="831850"/>
                <a:gridCol w="831850"/>
                <a:gridCol w="830262"/>
                <a:gridCol w="831850"/>
                <a:gridCol w="830263"/>
                <a:gridCol w="831850"/>
                <a:gridCol w="831850"/>
                <a:gridCol w="830262"/>
                <a:gridCol w="83185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6 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Day10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BCWS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BCWP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ACWP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5786" name="Text Box 186"/>
          <p:cNvSpPr txBox="1">
            <a:spLocks noChangeArrowheads="1"/>
          </p:cNvSpPr>
          <p:nvPr/>
        </p:nvSpPr>
        <p:spPr bwMode="auto">
          <a:xfrm>
            <a:off x="755650" y="5559425"/>
            <a:ext cx="843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3300"/>
                </a:solidFill>
              </a:rPr>
              <a:t>15000   30000   45000   60000   75000   90000   105000 120000 135000 150000 </a:t>
            </a:r>
            <a:endParaRPr lang="en-GB">
              <a:solidFill>
                <a:srgbClr val="FF3300"/>
              </a:solidFill>
            </a:endParaRPr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822325" y="1087438"/>
            <a:ext cx="8308975" cy="4364037"/>
            <a:chOff x="518" y="685"/>
            <a:chExt cx="5234" cy="2749"/>
          </a:xfrm>
        </p:grpSpPr>
        <p:sp>
          <p:nvSpPr>
            <p:cNvPr id="3" name="Text Box 188"/>
            <p:cNvSpPr txBox="1">
              <a:spLocks noChangeArrowheads="1"/>
            </p:cNvSpPr>
            <p:nvPr/>
          </p:nvSpPr>
          <p:spPr bwMode="auto">
            <a:xfrm>
              <a:off x="518" y="685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4" name="Text Box 190"/>
            <p:cNvSpPr txBox="1">
              <a:spLocks noChangeArrowheads="1"/>
            </p:cNvSpPr>
            <p:nvPr/>
          </p:nvSpPr>
          <p:spPr bwMode="auto">
            <a:xfrm>
              <a:off x="1042" y="974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25788" name="Text Box 191"/>
            <p:cNvSpPr txBox="1">
              <a:spLocks noChangeArrowheads="1"/>
            </p:cNvSpPr>
            <p:nvPr/>
          </p:nvSpPr>
          <p:spPr bwMode="auto">
            <a:xfrm>
              <a:off x="1579" y="1260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25789" name="Text Box 192"/>
            <p:cNvSpPr txBox="1">
              <a:spLocks noChangeArrowheads="1"/>
            </p:cNvSpPr>
            <p:nvPr/>
          </p:nvSpPr>
          <p:spPr bwMode="auto">
            <a:xfrm>
              <a:off x="2094" y="1540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25790" name="Text Box 193"/>
            <p:cNvSpPr txBox="1">
              <a:spLocks noChangeArrowheads="1"/>
            </p:cNvSpPr>
            <p:nvPr/>
          </p:nvSpPr>
          <p:spPr bwMode="auto">
            <a:xfrm>
              <a:off x="2624" y="1819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25791" name="Text Box 194"/>
            <p:cNvSpPr txBox="1">
              <a:spLocks noChangeArrowheads="1"/>
            </p:cNvSpPr>
            <p:nvPr/>
          </p:nvSpPr>
          <p:spPr bwMode="auto">
            <a:xfrm>
              <a:off x="3139" y="2106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25792" name="Text Box 195"/>
            <p:cNvSpPr txBox="1">
              <a:spLocks noChangeArrowheads="1"/>
            </p:cNvSpPr>
            <p:nvPr/>
          </p:nvSpPr>
          <p:spPr bwMode="auto">
            <a:xfrm>
              <a:off x="3661" y="2378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25793" name="Text Box 196"/>
            <p:cNvSpPr txBox="1">
              <a:spLocks noChangeArrowheads="1"/>
            </p:cNvSpPr>
            <p:nvPr/>
          </p:nvSpPr>
          <p:spPr bwMode="auto">
            <a:xfrm>
              <a:off x="4184" y="2637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25794" name="Text Box 197"/>
            <p:cNvSpPr txBox="1">
              <a:spLocks noChangeArrowheads="1"/>
            </p:cNvSpPr>
            <p:nvPr/>
          </p:nvSpPr>
          <p:spPr bwMode="auto">
            <a:xfrm>
              <a:off x="4720" y="2937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25795" name="Text Box 198"/>
            <p:cNvSpPr txBox="1">
              <a:spLocks noChangeArrowheads="1"/>
            </p:cNvSpPr>
            <p:nvPr/>
          </p:nvSpPr>
          <p:spPr bwMode="auto">
            <a:xfrm>
              <a:off x="5236" y="3203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FF3300"/>
                  </a:solidFill>
                </a:rPr>
                <a:t>15000</a:t>
              </a:r>
              <a:endParaRPr lang="en-GB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614363"/>
          <a:ext cx="9143992" cy="6243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</a:tblGrid>
              <a:tr h="445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6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10</a:t>
                      </a:r>
                      <a:endParaRPr lang="en-GB" dirty="0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BCWS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45000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60000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75000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90000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105000</a:t>
                      </a:r>
                      <a:endParaRPr lang="en-GB" dirty="0" smtClean="0"/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120000</a:t>
                      </a:r>
                      <a:endParaRPr lang="en-GB" dirty="0" smtClean="0"/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135000</a:t>
                      </a:r>
                      <a:endParaRPr lang="en-GB" dirty="0" smtClean="0"/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150000</a:t>
                      </a:r>
                      <a:endParaRPr lang="en-GB" dirty="0" smtClean="0"/>
                    </a:p>
                  </a:txBody>
                  <a:tcPr marL="36000" marR="0"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BCWP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ACWP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808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5435600" cy="620713"/>
          </a:xfrm>
        </p:spPr>
        <p:txBody>
          <a:bodyPr/>
          <a:lstStyle/>
          <a:p>
            <a:r>
              <a:rPr lang="en-GB" smtClean="0"/>
              <a:t>Progress report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5292725" y="0"/>
            <a:ext cx="358775" cy="69215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187450" y="614363"/>
          <a:ext cx="7092274" cy="6243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82"/>
                <a:gridCol w="1013182"/>
                <a:gridCol w="1013182"/>
                <a:gridCol w="1013182"/>
                <a:gridCol w="1013182"/>
                <a:gridCol w="1013182"/>
                <a:gridCol w="1013182"/>
              </a:tblGrid>
              <a:tr h="445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Day 6 </a:t>
                      </a:r>
                      <a:endParaRPr lang="en-GB" dirty="0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 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60%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8  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87%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4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16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 53%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87%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 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47%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 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GB" dirty="0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60%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GB" dirty="0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16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53%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GB" dirty="0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 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  <a:endParaRPr lang="en-GB" dirty="0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BCWS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45000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60000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75000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90000</a:t>
                      </a:r>
                      <a:endParaRPr lang="en-GB" dirty="0" smtClean="0"/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BCWP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9000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21000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35100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48000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59000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72000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5949">
                <a:tc>
                  <a:txBody>
                    <a:bodyPr/>
                    <a:lstStyle/>
                    <a:p>
                      <a:r>
                        <a:rPr lang="hu-HU" dirty="0" smtClean="0"/>
                        <a:t>ACWP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10200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22800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37000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50400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62800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75600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7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5435600" cy="620713"/>
          </a:xfrm>
        </p:spPr>
        <p:txBody>
          <a:bodyPr/>
          <a:lstStyle/>
          <a:p>
            <a:r>
              <a:rPr lang="hu-HU" smtClean="0"/>
              <a:t>Progress report</a:t>
            </a:r>
            <a:endParaRPr lang="en-GB" smtClean="0"/>
          </a:p>
        </p:txBody>
      </p:sp>
      <p:sp>
        <p:nvSpPr>
          <p:cNvPr id="6" name="Lefelé nyíl 5"/>
          <p:cNvSpPr/>
          <p:nvPr/>
        </p:nvSpPr>
        <p:spPr>
          <a:xfrm>
            <a:off x="7596188" y="0"/>
            <a:ext cx="360362" cy="69215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Calculate the variances for day 6</a:t>
            </a:r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Schedule variance in cost terms = BCWP – BCWS</a:t>
            </a:r>
          </a:p>
          <a:p>
            <a:pPr>
              <a:buFont typeface="Arial" charset="0"/>
              <a:buNone/>
            </a:pPr>
            <a:r>
              <a:rPr lang="en-GB" smtClean="0"/>
              <a:t>		72000 – 90000 = -18000 </a:t>
            </a:r>
          </a:p>
          <a:p>
            <a:pPr>
              <a:buFont typeface="Arial" charset="0"/>
              <a:buNone/>
            </a:pPr>
            <a:r>
              <a:rPr lang="en-GB" smtClean="0"/>
              <a:t> </a:t>
            </a:r>
          </a:p>
          <a:p>
            <a:pPr>
              <a:buFont typeface="Arial" charset="0"/>
              <a:buNone/>
            </a:pPr>
            <a:r>
              <a:rPr lang="en-GB" smtClean="0"/>
              <a:t>Cost variance = BCWP – ACWP</a:t>
            </a:r>
          </a:p>
          <a:p>
            <a:pPr>
              <a:buFont typeface="Arial" charset="0"/>
              <a:buNone/>
            </a:pPr>
            <a:r>
              <a:rPr lang="en-GB" smtClean="0"/>
              <a:t>          72000 – 75600 = -3600</a:t>
            </a:r>
          </a:p>
          <a:p>
            <a:pPr>
              <a:buFont typeface="Arial" charset="0"/>
              <a:buNone/>
            </a:pPr>
            <a:endParaRPr lang="en-GB" smtClean="0"/>
          </a:p>
          <a:p>
            <a:pPr>
              <a:buFont typeface="Arial" charset="0"/>
              <a:buNone/>
            </a:pPr>
            <a:r>
              <a:rPr lang="en-GB" smtClean="0"/>
              <a:t>The project is running late and overspent.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Forecasting and comparison of projects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179388" y="1916113"/>
            <a:ext cx="8785225" cy="4210050"/>
          </a:xfrm>
        </p:spPr>
        <p:txBody>
          <a:bodyPr/>
          <a:lstStyle/>
          <a:p>
            <a:r>
              <a:rPr lang="en-GB" smtClean="0"/>
              <a:t>Schedule performance index (SPI) = BCWP/BCWS</a:t>
            </a:r>
          </a:p>
          <a:p>
            <a:r>
              <a:rPr lang="en-GB" smtClean="0"/>
              <a:t>Cost performance index (CPI) = BCWP/</a:t>
            </a:r>
            <a:r>
              <a:rPr lang="hu-HU" smtClean="0"/>
              <a:t>A</a:t>
            </a:r>
            <a:r>
              <a:rPr lang="en-GB" smtClean="0"/>
              <a:t>CW</a:t>
            </a:r>
            <a:r>
              <a:rPr lang="hu-HU" smtClean="0"/>
              <a:t>P</a:t>
            </a:r>
            <a:endParaRPr lang="en-GB" smtClean="0"/>
          </a:p>
          <a:p>
            <a:r>
              <a:rPr lang="en-GB" smtClean="0"/>
              <a:t>Budgeted cost to complete (BCC) = BAC - BCWP</a:t>
            </a:r>
          </a:p>
          <a:p>
            <a:r>
              <a:rPr lang="en-GB" smtClean="0"/>
              <a:t>Estimated cost to complete (ECC) = BCC/CPI</a:t>
            </a:r>
          </a:p>
          <a:p>
            <a:r>
              <a:rPr lang="en-GB" smtClean="0"/>
              <a:t>Forecast cost at completition (FCC) = ACWP+ECC</a:t>
            </a:r>
          </a:p>
          <a:p>
            <a:endParaRPr lang="en-GB" smtClean="0"/>
          </a:p>
          <a:p>
            <a:r>
              <a:rPr lang="en-GB" smtClean="0"/>
              <a:t>Calculate these for the previous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Solution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BAC = 150 000</a:t>
            </a:r>
          </a:p>
          <a:p>
            <a:r>
              <a:rPr lang="hu-HU" smtClean="0"/>
              <a:t>CPI = 72 000 / 75 600 = 95.24%</a:t>
            </a:r>
          </a:p>
          <a:p>
            <a:r>
              <a:rPr lang="hu-HU" smtClean="0"/>
              <a:t>SPI = 72 000 / 90 000 = 80.00%</a:t>
            </a:r>
          </a:p>
          <a:p>
            <a:r>
              <a:rPr lang="hu-HU" smtClean="0"/>
              <a:t>BCC = 150 000 – 72 000 = 78 000</a:t>
            </a:r>
          </a:p>
          <a:p>
            <a:r>
              <a:rPr lang="hu-HU" smtClean="0"/>
              <a:t>ECC = 78 000 / (720/756) = 81 900</a:t>
            </a:r>
          </a:p>
          <a:p>
            <a:r>
              <a:rPr lang="hu-HU" smtClean="0"/>
              <a:t>FCC = 75 600 + 81 900 = 157 500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Importance of cost control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713787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>
                <a:latin typeface="Arial" charset="0"/>
              </a:rPr>
              <a:t>Importance is greater than of other resources:</a:t>
            </a:r>
          </a:p>
          <a:p>
            <a:pPr lvl="1"/>
            <a:r>
              <a:rPr lang="en-GB" smtClean="0">
                <a:latin typeface="Arial" charset="0"/>
              </a:rPr>
              <a:t>reduction of profit</a:t>
            </a:r>
            <a:r>
              <a:rPr lang="hu-HU" smtClean="0">
                <a:latin typeface="Arial" charset="0"/>
              </a:rPr>
              <a:t> or</a:t>
            </a:r>
            <a:endParaRPr lang="en-GB" smtClean="0">
              <a:latin typeface="Arial" charset="0"/>
            </a:endParaRPr>
          </a:p>
          <a:p>
            <a:pPr lvl="1"/>
            <a:r>
              <a:rPr lang="en-GB" smtClean="0">
                <a:latin typeface="Arial" charset="0"/>
              </a:rPr>
              <a:t>bankruptcy unless costs are paid by the customer</a:t>
            </a:r>
            <a:r>
              <a:rPr lang="hu-HU" smtClean="0">
                <a:latin typeface="Arial" charset="0"/>
              </a:rPr>
              <a:t>;</a:t>
            </a:r>
            <a:endParaRPr lang="en-GB" smtClean="0">
              <a:latin typeface="Arial" charset="0"/>
            </a:endParaRPr>
          </a:p>
          <a:p>
            <a:pPr lvl="1"/>
            <a:r>
              <a:rPr lang="hu-HU" smtClean="0">
                <a:latin typeface="Arial" charset="0"/>
              </a:rPr>
              <a:t>in the latter case: </a:t>
            </a:r>
            <a:r>
              <a:rPr lang="en-GB" smtClean="0">
                <a:latin typeface="Arial" charset="0"/>
              </a:rPr>
              <a:t>closer control from the customer or/and abrogation of the contract</a:t>
            </a:r>
          </a:p>
          <a:p>
            <a:pPr>
              <a:buFont typeface="Arial" charset="0"/>
              <a:buNone/>
            </a:pPr>
            <a:r>
              <a:rPr lang="hu-HU" smtClean="0">
                <a:latin typeface="Arial" charset="0"/>
              </a:rPr>
              <a:t>Aims by the t</a:t>
            </a:r>
            <a:r>
              <a:rPr lang="en-GB" smtClean="0">
                <a:latin typeface="Arial" charset="0"/>
              </a:rPr>
              <a:t>ype of contract:</a:t>
            </a:r>
          </a:p>
          <a:p>
            <a:pPr lvl="1"/>
            <a:r>
              <a:rPr lang="en-GB" smtClean="0">
                <a:latin typeface="Arial" charset="0"/>
              </a:rPr>
              <a:t>cost-plus: controlling</a:t>
            </a:r>
          </a:p>
          <a:p>
            <a:pPr lvl="1"/>
            <a:r>
              <a:rPr lang="en-GB" smtClean="0">
                <a:latin typeface="Arial" charset="0"/>
              </a:rPr>
              <a:t>fixed-price: reducing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865188"/>
          </a:xfrm>
        </p:spPr>
        <p:txBody>
          <a:bodyPr/>
          <a:lstStyle/>
          <a:p>
            <a:r>
              <a:rPr lang="hu-HU" smtClean="0">
                <a:latin typeface="Arial" charset="0"/>
              </a:rPr>
              <a:t>Problem solving</a:t>
            </a:r>
            <a:endParaRPr lang="en-GB" smtClean="0">
              <a:latin typeface="Arial" charset="0"/>
            </a:endParaRPr>
          </a:p>
        </p:txBody>
      </p:sp>
      <p:grpSp>
        <p:nvGrpSpPr>
          <p:cNvPr id="2" name="Csoportba foglalás 23"/>
          <p:cNvGrpSpPr>
            <a:grpSpLocks/>
          </p:cNvGrpSpPr>
          <p:nvPr/>
        </p:nvGrpSpPr>
        <p:grpSpPr bwMode="auto">
          <a:xfrm>
            <a:off x="4154488" y="1319213"/>
            <a:ext cx="3382962" cy="1162050"/>
            <a:chOff x="828675" y="1319134"/>
            <a:chExt cx="3382963" cy="1162050"/>
          </a:xfrm>
        </p:grpSpPr>
        <p:sp>
          <p:nvSpPr>
            <p:cNvPr id="31781" name="Oval 5"/>
            <p:cNvSpPr>
              <a:spLocks noChangeArrowheads="1"/>
            </p:cNvSpPr>
            <p:nvPr/>
          </p:nvSpPr>
          <p:spPr bwMode="auto">
            <a:xfrm>
              <a:off x="828675" y="1319134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/>
                <a:t>a</a:t>
              </a:r>
              <a:endParaRPr lang="en-GB"/>
            </a:p>
          </p:txBody>
        </p:sp>
        <p:sp>
          <p:nvSpPr>
            <p:cNvPr id="31782" name="Oval 6"/>
            <p:cNvSpPr>
              <a:spLocks noChangeArrowheads="1"/>
            </p:cNvSpPr>
            <p:nvPr/>
          </p:nvSpPr>
          <p:spPr bwMode="auto">
            <a:xfrm>
              <a:off x="1763713" y="1319134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/>
                <a:t>b</a:t>
              </a:r>
              <a:endParaRPr lang="en-GB"/>
            </a:p>
          </p:txBody>
        </p:sp>
        <p:sp>
          <p:nvSpPr>
            <p:cNvPr id="31783" name="Oval 7"/>
            <p:cNvSpPr>
              <a:spLocks noChangeArrowheads="1"/>
            </p:cNvSpPr>
            <p:nvPr/>
          </p:nvSpPr>
          <p:spPr bwMode="auto">
            <a:xfrm>
              <a:off x="2700338" y="1319134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/>
                <a:t>d</a:t>
              </a:r>
              <a:endParaRPr lang="en-GB"/>
            </a:p>
          </p:txBody>
        </p:sp>
        <p:sp>
          <p:nvSpPr>
            <p:cNvPr id="31784" name="Oval 8"/>
            <p:cNvSpPr>
              <a:spLocks noChangeArrowheads="1"/>
            </p:cNvSpPr>
            <p:nvPr/>
          </p:nvSpPr>
          <p:spPr bwMode="auto">
            <a:xfrm>
              <a:off x="3708400" y="1319134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/>
                <a:t>e</a:t>
              </a:r>
              <a:endParaRPr lang="en-GB"/>
            </a:p>
          </p:txBody>
        </p:sp>
        <p:cxnSp>
          <p:nvCxnSpPr>
            <p:cNvPr id="31785" name="AutoShape 9"/>
            <p:cNvCxnSpPr>
              <a:cxnSpLocks noChangeShapeType="1"/>
              <a:stCxn id="31781" idx="6"/>
              <a:endCxn id="31782" idx="2"/>
            </p:cNvCxnSpPr>
            <p:nvPr/>
          </p:nvCxnSpPr>
          <p:spPr bwMode="auto">
            <a:xfrm>
              <a:off x="1331913" y="1571546"/>
              <a:ext cx="431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86" name="AutoShape 10"/>
            <p:cNvCxnSpPr>
              <a:cxnSpLocks noChangeShapeType="1"/>
              <a:stCxn id="31782" idx="6"/>
              <a:endCxn id="31783" idx="2"/>
            </p:cNvCxnSpPr>
            <p:nvPr/>
          </p:nvCxnSpPr>
          <p:spPr bwMode="auto">
            <a:xfrm>
              <a:off x="2266950" y="1571546"/>
              <a:ext cx="4333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87" name="AutoShape 11"/>
            <p:cNvCxnSpPr>
              <a:cxnSpLocks noChangeShapeType="1"/>
              <a:stCxn id="31783" idx="6"/>
              <a:endCxn id="31784" idx="2"/>
            </p:cNvCxnSpPr>
            <p:nvPr/>
          </p:nvCxnSpPr>
          <p:spPr bwMode="auto">
            <a:xfrm>
              <a:off x="3203575" y="1571546"/>
              <a:ext cx="5048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88" name="Oval 6"/>
            <p:cNvSpPr>
              <a:spLocks noChangeArrowheads="1"/>
            </p:cNvSpPr>
            <p:nvPr/>
          </p:nvSpPr>
          <p:spPr bwMode="auto">
            <a:xfrm>
              <a:off x="2266951" y="1976359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/>
                <a:t>c</a:t>
              </a:r>
              <a:endParaRPr lang="en-GB"/>
            </a:p>
          </p:txBody>
        </p:sp>
        <p:cxnSp>
          <p:nvCxnSpPr>
            <p:cNvPr id="31789" name="Egyenes összekötő nyíllal 19"/>
            <p:cNvCxnSpPr>
              <a:cxnSpLocks noChangeShapeType="1"/>
              <a:stCxn id="31781" idx="5"/>
              <a:endCxn id="31788" idx="2"/>
            </p:cNvCxnSpPr>
            <p:nvPr/>
          </p:nvCxnSpPr>
          <p:spPr bwMode="auto">
            <a:xfrm>
              <a:off x="1258215" y="1750029"/>
              <a:ext cx="1008736" cy="4787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90" name="Egyenes összekötő nyíllal 20"/>
            <p:cNvCxnSpPr>
              <a:cxnSpLocks noChangeShapeType="1"/>
              <a:stCxn id="31788" idx="6"/>
              <a:endCxn id="31784" idx="3"/>
            </p:cNvCxnSpPr>
            <p:nvPr/>
          </p:nvCxnSpPr>
          <p:spPr bwMode="auto">
            <a:xfrm flipV="1">
              <a:off x="2770189" y="1750029"/>
              <a:ext cx="1011909" cy="4787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1748" name="Tartalom helye 2"/>
          <p:cNvSpPr>
            <a:spLocks noGrp="1"/>
          </p:cNvSpPr>
          <p:nvPr>
            <p:ph idx="1"/>
          </p:nvPr>
        </p:nvSpPr>
        <p:spPr>
          <a:xfrm>
            <a:off x="0" y="720725"/>
            <a:ext cx="8686800" cy="836613"/>
          </a:xfrm>
        </p:spPr>
        <p:txBody>
          <a:bodyPr/>
          <a:lstStyle/>
          <a:p>
            <a:pPr eaLnBrk="1" hangingPunct="1"/>
            <a:r>
              <a:rPr lang="hu-HU" smtClean="0"/>
              <a:t>There is a small project with the following network diagram:</a:t>
            </a:r>
            <a:endParaRPr lang="en-GB" i="1" smtClean="0">
              <a:latin typeface="Arial" charset="0"/>
            </a:endParaRPr>
          </a:p>
        </p:txBody>
      </p:sp>
      <p:sp>
        <p:nvSpPr>
          <p:cNvPr id="26" name="Tartalom helye 2"/>
          <p:cNvSpPr txBox="1">
            <a:spLocks/>
          </p:cNvSpPr>
          <p:nvPr/>
        </p:nvSpPr>
        <p:spPr bwMode="auto">
          <a:xfrm>
            <a:off x="0" y="2481263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3200" dirty="0">
                <a:latin typeface="+mn-lt"/>
                <a:cs typeface="+mn-cs"/>
              </a:rPr>
              <a:t>The </a:t>
            </a:r>
            <a:r>
              <a:rPr lang="hu-HU" sz="3200" dirty="0" err="1">
                <a:latin typeface="+mn-lt"/>
                <a:cs typeface="+mn-cs"/>
              </a:rPr>
              <a:t>following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table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contains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the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information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on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the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activity</a:t>
            </a:r>
            <a:r>
              <a:rPr lang="hu-HU" sz="3200" dirty="0">
                <a:latin typeface="+mn-lt"/>
                <a:cs typeface="+mn-cs"/>
              </a:rPr>
              <a:t> </a:t>
            </a:r>
            <a:r>
              <a:rPr lang="hu-HU" sz="3200" dirty="0" err="1">
                <a:latin typeface="+mn-lt"/>
                <a:cs typeface="+mn-cs"/>
              </a:rPr>
              <a:t>durations</a:t>
            </a:r>
            <a:r>
              <a:rPr lang="hu-HU" sz="3200" dirty="0">
                <a:latin typeface="+mn-lt"/>
                <a:cs typeface="+mn-cs"/>
              </a:rPr>
              <a:t> and </a:t>
            </a:r>
            <a:r>
              <a:rPr lang="hu-HU" sz="3200" dirty="0" err="1">
                <a:latin typeface="+mn-lt"/>
                <a:cs typeface="+mn-cs"/>
              </a:rPr>
              <a:t>costs</a:t>
            </a:r>
            <a:r>
              <a:rPr lang="hu-HU" sz="3200" dirty="0">
                <a:latin typeface="+mn-lt"/>
                <a:cs typeface="+mn-cs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i="1" dirty="0">
              <a:cs typeface="+mn-cs"/>
            </a:endParaRPr>
          </a:p>
        </p:txBody>
      </p:sp>
      <p:graphicFrame>
        <p:nvGraphicFramePr>
          <p:cNvPr id="27" name="Táblázat 26"/>
          <p:cNvGraphicFramePr>
            <a:graphicFrameLocks noGrp="1"/>
          </p:cNvGraphicFramePr>
          <p:nvPr/>
        </p:nvGraphicFramePr>
        <p:xfrm>
          <a:off x="1536700" y="3522663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Activity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label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Duration</a:t>
                      </a:r>
                      <a:r>
                        <a:rPr lang="hu-HU" dirty="0" smtClean="0"/>
                        <a:t> (</a:t>
                      </a:r>
                      <a:r>
                        <a:rPr lang="hu-HU" dirty="0" err="1" smtClean="0"/>
                        <a:t>day</a:t>
                      </a:r>
                      <a:r>
                        <a:rPr lang="hu-HU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Cost</a:t>
                      </a:r>
                      <a:r>
                        <a:rPr lang="hu-HU" dirty="0" smtClean="0"/>
                        <a:t> of </a:t>
                      </a:r>
                      <a:r>
                        <a:rPr lang="hu-HU" dirty="0" err="1" smtClean="0"/>
                        <a:t>the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activity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artalom helye 2"/>
          <p:cNvSpPr txBox="1">
            <a:spLocks/>
          </p:cNvSpPr>
          <p:nvPr/>
        </p:nvSpPr>
        <p:spPr bwMode="auto">
          <a:xfrm>
            <a:off x="0" y="574833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3200" b="1" i="1" dirty="0" err="1">
                <a:latin typeface="+mn-lt"/>
                <a:cs typeface="+mn-cs"/>
              </a:rPr>
              <a:t>Plot</a:t>
            </a:r>
            <a:r>
              <a:rPr lang="hu-HU" sz="3200" b="1" i="1" dirty="0">
                <a:latin typeface="+mn-lt"/>
                <a:cs typeface="+mn-cs"/>
              </a:rPr>
              <a:t> a </a:t>
            </a:r>
            <a:r>
              <a:rPr lang="hu-HU" sz="3200" b="1" i="1" dirty="0" err="1">
                <a:latin typeface="+mn-lt"/>
                <a:cs typeface="+mn-cs"/>
              </a:rPr>
              <a:t>Gantt</a:t>
            </a:r>
            <a:r>
              <a:rPr lang="hu-HU" sz="3200" b="1" i="1" dirty="0">
                <a:latin typeface="+mn-lt"/>
                <a:cs typeface="+mn-cs"/>
              </a:rPr>
              <a:t> </a:t>
            </a:r>
            <a:r>
              <a:rPr lang="hu-HU" sz="3200" b="1" i="1" dirty="0" err="1">
                <a:latin typeface="+mn-lt"/>
                <a:cs typeface="+mn-cs"/>
              </a:rPr>
              <a:t>chart</a:t>
            </a:r>
            <a:r>
              <a:rPr lang="hu-HU" sz="3200" b="1" i="1" dirty="0">
                <a:latin typeface="+mn-lt"/>
                <a:cs typeface="+mn-cs"/>
              </a:rPr>
              <a:t> </a:t>
            </a:r>
            <a:r>
              <a:rPr lang="hu-HU" sz="3200" b="1" i="1" dirty="0" err="1">
                <a:latin typeface="+mn-lt"/>
                <a:cs typeface="+mn-cs"/>
              </a:rPr>
              <a:t>from</a:t>
            </a:r>
            <a:r>
              <a:rPr lang="hu-HU" sz="3200" b="1" i="1" dirty="0">
                <a:latin typeface="+mn-lt"/>
                <a:cs typeface="+mn-cs"/>
              </a:rPr>
              <a:t> </a:t>
            </a:r>
            <a:r>
              <a:rPr lang="hu-HU" sz="3200" b="1" i="1" dirty="0" err="1">
                <a:latin typeface="+mn-lt"/>
                <a:cs typeface="+mn-cs"/>
              </a:rPr>
              <a:t>the</a:t>
            </a:r>
            <a:r>
              <a:rPr lang="hu-HU" sz="3200" b="1" i="1" dirty="0">
                <a:latin typeface="+mn-lt"/>
                <a:cs typeface="+mn-cs"/>
              </a:rPr>
              <a:t> </a:t>
            </a:r>
            <a:r>
              <a:rPr lang="hu-HU" sz="3200" b="1" i="1" dirty="0" err="1">
                <a:latin typeface="+mn-lt"/>
                <a:cs typeface="+mn-cs"/>
              </a:rPr>
              <a:t>information</a:t>
            </a:r>
            <a:r>
              <a:rPr lang="hu-HU" sz="3200" b="1" i="1" dirty="0">
                <a:latin typeface="+mn-lt"/>
                <a:cs typeface="+mn-cs"/>
              </a:rPr>
              <a:t> </a:t>
            </a:r>
            <a:r>
              <a:rPr lang="hu-HU" sz="3200" b="1" i="1" dirty="0" err="1">
                <a:latin typeface="+mn-lt"/>
                <a:cs typeface="+mn-cs"/>
              </a:rPr>
              <a:t>above</a:t>
            </a:r>
            <a:r>
              <a:rPr lang="hu-HU" sz="3200" b="1" i="1" dirty="0">
                <a:latin typeface="+mn-lt"/>
                <a:cs typeface="+mn-cs"/>
              </a:rPr>
              <a:t> and </a:t>
            </a:r>
            <a:r>
              <a:rPr lang="hu-HU" sz="3200" b="1" i="1" dirty="0" err="1">
                <a:latin typeface="+mn-lt"/>
                <a:cs typeface="+mn-cs"/>
              </a:rPr>
              <a:t>calculate</a:t>
            </a:r>
            <a:r>
              <a:rPr lang="hu-HU" sz="3200" b="1" i="1" dirty="0">
                <a:latin typeface="+mn-lt"/>
                <a:cs typeface="+mn-cs"/>
              </a:rPr>
              <a:t> </a:t>
            </a:r>
            <a:r>
              <a:rPr lang="hu-HU" sz="3200" b="1" i="1" dirty="0" err="1">
                <a:latin typeface="+mn-lt"/>
                <a:cs typeface="+mn-cs"/>
              </a:rPr>
              <a:t>the</a:t>
            </a:r>
            <a:r>
              <a:rPr lang="hu-HU" sz="3200" b="1" i="1" dirty="0">
                <a:latin typeface="+mn-lt"/>
                <a:cs typeface="+mn-cs"/>
              </a:rPr>
              <a:t> BCWS </a:t>
            </a:r>
            <a:r>
              <a:rPr lang="hu-HU" sz="3200" b="1" i="1" dirty="0" err="1">
                <a:latin typeface="+mn-lt"/>
                <a:cs typeface="+mn-cs"/>
              </a:rPr>
              <a:t>for</a:t>
            </a:r>
            <a:r>
              <a:rPr lang="hu-HU" sz="3200" b="1" i="1" dirty="0">
                <a:latin typeface="+mn-lt"/>
                <a:cs typeface="+mn-cs"/>
              </a:rPr>
              <a:t> </a:t>
            </a:r>
            <a:r>
              <a:rPr lang="hu-HU" sz="3200" b="1" i="1" dirty="0" err="1">
                <a:latin typeface="+mn-lt"/>
                <a:cs typeface="+mn-cs"/>
              </a:rPr>
              <a:t>every</a:t>
            </a:r>
            <a:r>
              <a:rPr lang="hu-HU" sz="3200" b="1" i="1" dirty="0">
                <a:latin typeface="+mn-lt"/>
                <a:cs typeface="+mn-cs"/>
              </a:rPr>
              <a:t> </a:t>
            </a:r>
            <a:r>
              <a:rPr lang="hu-HU" sz="3200" b="1" i="1" dirty="0" err="1">
                <a:latin typeface="+mn-lt"/>
                <a:cs typeface="+mn-cs"/>
              </a:rPr>
              <a:t>day</a:t>
            </a:r>
            <a:r>
              <a:rPr lang="hu-HU" sz="3200" b="1" i="1" dirty="0">
                <a:latin typeface="+mn-lt"/>
                <a:cs typeface="+mn-cs"/>
              </a:rPr>
              <a:t> of </a:t>
            </a:r>
            <a:r>
              <a:rPr lang="hu-HU" sz="3200" b="1" i="1" dirty="0" err="1">
                <a:latin typeface="+mn-lt"/>
                <a:cs typeface="+mn-cs"/>
              </a:rPr>
              <a:t>the</a:t>
            </a:r>
            <a:r>
              <a:rPr lang="hu-HU" sz="3200" b="1" i="1" dirty="0">
                <a:latin typeface="+mn-lt"/>
                <a:cs typeface="+mn-cs"/>
              </a:rPr>
              <a:t> project.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i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700"/>
          </a:xfrm>
        </p:spPr>
        <p:txBody>
          <a:bodyPr/>
          <a:lstStyle/>
          <a:p>
            <a:r>
              <a:rPr lang="hu-HU" smtClean="0"/>
              <a:t>Solution</a:t>
            </a:r>
            <a:endParaRPr lang="en-GB" smtClean="0"/>
          </a:p>
        </p:txBody>
      </p:sp>
      <p:graphicFrame>
        <p:nvGraphicFramePr>
          <p:cNvPr id="4" name="Group 187"/>
          <p:cNvGraphicFramePr>
            <a:graphicFrameLocks noGrp="1"/>
          </p:cNvGraphicFramePr>
          <p:nvPr>
            <p:ph idx="1"/>
          </p:nvPr>
        </p:nvGraphicFramePr>
        <p:xfrm>
          <a:off x="1049338" y="1304925"/>
          <a:ext cx="6865496" cy="2777726"/>
        </p:xfrm>
        <a:graphic>
          <a:graphicData uri="http://schemas.openxmlformats.org/drawingml/2006/table">
            <a:tbl>
              <a:tblPr/>
              <a:tblGrid>
                <a:gridCol w="831850"/>
                <a:gridCol w="830263"/>
                <a:gridCol w="841244"/>
                <a:gridCol w="938502"/>
                <a:gridCol w="830262"/>
                <a:gridCol w="831850"/>
                <a:gridCol w="830263"/>
                <a:gridCol w="931262"/>
              </a:tblGrid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task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3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4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5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6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 7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BCWS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smtClean="0"/>
              <a:t>Problem solving</a:t>
            </a:r>
            <a:endParaRPr lang="en-GB" smtClean="0"/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hu-HU" smtClean="0"/>
              <a:t>In the previous project, the project manager receives a progress report of the first 4 days, with the following information:</a:t>
            </a:r>
          </a:p>
          <a:p>
            <a:pPr lvl="1"/>
            <a:r>
              <a:rPr lang="hu-HU" smtClean="0"/>
              <a:t>Activity ‘a’ is completed</a:t>
            </a:r>
          </a:p>
          <a:p>
            <a:pPr lvl="1"/>
            <a:r>
              <a:rPr lang="hu-HU" smtClean="0"/>
              <a:t>Activity ‘b’ is completed</a:t>
            </a:r>
          </a:p>
          <a:p>
            <a:pPr lvl="1"/>
            <a:r>
              <a:rPr lang="hu-HU" smtClean="0"/>
              <a:t>Activity ‘c’ is 50% completed</a:t>
            </a:r>
          </a:p>
          <a:p>
            <a:pPr lvl="1"/>
            <a:r>
              <a:rPr lang="hu-HU" smtClean="0"/>
              <a:t>Activity ‘d’ is 33.33% completed</a:t>
            </a:r>
          </a:p>
          <a:p>
            <a:pPr lvl="1"/>
            <a:r>
              <a:rPr lang="hu-HU" smtClean="0"/>
              <a:t>Costs are calculated with completition ratio</a:t>
            </a:r>
          </a:p>
          <a:p>
            <a:r>
              <a:rPr lang="hu-HU" b="1" i="1" smtClean="0"/>
              <a:t>Calculate BCWP and ACWP for the first 4 days</a:t>
            </a:r>
          </a:p>
          <a:p>
            <a:r>
              <a:rPr lang="hu-HU" b="1" i="1" smtClean="0"/>
              <a:t>Calculate CPI, SPI, BCC, ECC and FCC</a:t>
            </a:r>
            <a:endParaRPr lang="en-GB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42963"/>
          </a:xfrm>
        </p:spPr>
        <p:txBody>
          <a:bodyPr/>
          <a:lstStyle/>
          <a:p>
            <a:r>
              <a:rPr lang="hu-HU" smtClean="0"/>
              <a:t>Solution</a:t>
            </a:r>
            <a:endParaRPr lang="en-GB" smtClean="0"/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>
          <a:xfrm>
            <a:off x="457200" y="884238"/>
            <a:ext cx="8477250" cy="5241925"/>
          </a:xfrm>
        </p:spPr>
        <p:txBody>
          <a:bodyPr/>
          <a:lstStyle/>
          <a:p>
            <a:r>
              <a:rPr lang="hu-HU" smtClean="0"/>
              <a:t>BCWP = ACWP = 100 + 50 + 0.5(60) + 0.33(90) =</a:t>
            </a:r>
            <a:br>
              <a:rPr lang="hu-HU" smtClean="0"/>
            </a:br>
            <a:r>
              <a:rPr lang="hu-HU" smtClean="0"/>
              <a:t>= 210</a:t>
            </a:r>
          </a:p>
          <a:p>
            <a:r>
              <a:rPr lang="hu-HU" smtClean="0"/>
              <a:t>CPI = BCWP / ACWP = 1</a:t>
            </a:r>
          </a:p>
          <a:p>
            <a:r>
              <a:rPr lang="hu-HU" smtClean="0"/>
              <a:t>SPI = BCWP / BCWS = 210 / 270 = 0.78</a:t>
            </a:r>
          </a:p>
          <a:p>
            <a:r>
              <a:rPr lang="hu-HU" smtClean="0"/>
              <a:t>BCC = BAC – BCWP = 340 – 210 = 130</a:t>
            </a:r>
          </a:p>
          <a:p>
            <a:r>
              <a:rPr lang="hu-HU" smtClean="0"/>
              <a:t>ECC = BCC / CPI = 130</a:t>
            </a:r>
          </a:p>
          <a:p>
            <a:r>
              <a:rPr lang="hu-HU" smtClean="0"/>
              <a:t>FCC = ACWP + ECC = BAC / CPI = 340  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Reading</a:t>
            </a:r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Textbook chapter </a:t>
            </a:r>
            <a:r>
              <a:rPr lang="hu-HU" smtClean="0"/>
              <a:t>10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>
                <a:latin typeface="Arial" charset="0"/>
              </a:rPr>
              <a:t>Thank you for listening</a:t>
            </a:r>
            <a:endParaRPr lang="en-GB" smtClean="0">
              <a:latin typeface="Arial" charset="0"/>
            </a:endParaRPr>
          </a:p>
        </p:txBody>
      </p:sp>
      <p:sp>
        <p:nvSpPr>
          <p:cNvPr id="36867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Control during the project cycle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400" smtClean="0">
                <a:latin typeface="Arial" charset="0"/>
              </a:rPr>
              <a:t>Types of cost occurrences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400" smtClean="0">
                <a:latin typeface="Arial" charset="0"/>
              </a:rPr>
              <a:t>Availability of money</a:t>
            </a:r>
            <a:endParaRPr lang="hu-HU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400" smtClean="0">
                <a:latin typeface="Arial" charset="0"/>
              </a:rPr>
              <a:t>Measuring level:</a:t>
            </a:r>
            <a:endParaRPr lang="en-GB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" charset="0"/>
              </a:rPr>
              <a:t>Hammocks</a:t>
            </a:r>
            <a:r>
              <a:rPr lang="hu-HU" sz="2400" smtClean="0">
                <a:latin typeface="Arial" charset="0"/>
              </a:rPr>
              <a:t> (e.g. for overhead costs)</a:t>
            </a:r>
            <a:endParaRPr lang="en-GB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" charset="0"/>
              </a:rPr>
              <a:t>per activity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400" smtClean="0">
                <a:latin typeface="Arial" charset="0"/>
              </a:rPr>
              <a:t>6 features of control systems: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" charset="0"/>
              </a:rPr>
              <a:t>Plan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" charset="0"/>
              </a:rPr>
              <a:t>Publish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" charset="0"/>
              </a:rPr>
              <a:t>Measure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" charset="0"/>
              </a:rPr>
              <a:t>Compare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" charset="0"/>
              </a:rPr>
              <a:t>Report</a:t>
            </a:r>
          </a:p>
          <a:p>
            <a:pPr>
              <a:lnSpc>
                <a:spcPct val="80000"/>
              </a:lnSpc>
            </a:pPr>
            <a:r>
              <a:rPr lang="en-GB" sz="2400" smtClean="0">
                <a:latin typeface="Arial" charset="0"/>
              </a:rPr>
              <a:t>Forecast and correct</a:t>
            </a:r>
          </a:p>
          <a:p>
            <a:pPr>
              <a:lnSpc>
                <a:spcPct val="80000"/>
              </a:lnSpc>
            </a:pPr>
            <a:endParaRPr lang="en-GB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Cost control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8964613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mtClean="0">
                <a:latin typeface="Arial" charset="0"/>
              </a:rPr>
              <a:t>Traditional: </a:t>
            </a:r>
            <a:br>
              <a:rPr lang="en-GB" smtClean="0">
                <a:latin typeface="Arial" charset="0"/>
              </a:rPr>
            </a:br>
            <a:r>
              <a:rPr lang="en-GB" smtClean="0">
                <a:latin typeface="Arial" charset="0"/>
              </a:rPr>
              <a:t>(actual cost incurred)</a:t>
            </a:r>
            <a:r>
              <a:rPr lang="en-GB" i="1" baseline="-25000" smtClean="0">
                <a:latin typeface="Arial" charset="0"/>
              </a:rPr>
              <a:t>t</a:t>
            </a:r>
            <a:r>
              <a:rPr lang="en-GB" smtClean="0">
                <a:latin typeface="Arial" charset="0"/>
              </a:rPr>
              <a:t> / (planned expenditure)</a:t>
            </a:r>
            <a:r>
              <a:rPr lang="en-GB" i="1" baseline="-25000" smtClean="0">
                <a:latin typeface="Arial" charset="0"/>
              </a:rPr>
              <a:t>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hu-HU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mtClean="0">
                <a:latin typeface="Arial" charset="0"/>
              </a:rPr>
              <a:t>Critique</a:t>
            </a:r>
            <a:r>
              <a:rPr lang="hu-HU" smtClean="0">
                <a:latin typeface="Arial" charset="0"/>
              </a:rPr>
              <a:t>?</a:t>
            </a:r>
            <a:endParaRPr lang="en-GB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mtClean="0">
              <a:latin typeface="Arial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152400" y="3500438"/>
            <a:ext cx="89646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3200" i="1" dirty="0">
                <a:solidFill>
                  <a:srgbClr val="FF0000"/>
                </a:solidFill>
                <a:cs typeface="+mn-cs"/>
              </a:rPr>
              <a:t>not reveal</a:t>
            </a:r>
            <a:r>
              <a:rPr lang="en-GB" sz="3200" dirty="0">
                <a:solidFill>
                  <a:srgbClr val="FF0000"/>
                </a:solidFill>
                <a:cs typeface="+mn-cs"/>
              </a:rPr>
              <a:t> possible problems </a:t>
            </a:r>
            <a:br>
              <a:rPr lang="en-GB" sz="3200" dirty="0">
                <a:solidFill>
                  <a:srgbClr val="FF0000"/>
                </a:solidFill>
                <a:cs typeface="+mn-cs"/>
              </a:rPr>
            </a:br>
            <a:r>
              <a:rPr lang="en-GB" sz="3200" dirty="0">
                <a:solidFill>
                  <a:srgbClr val="FF0000"/>
                </a:solidFill>
                <a:cs typeface="+mn-cs"/>
              </a:rPr>
              <a:t>(e.g. late activities with increased cost)</a:t>
            </a:r>
            <a:endParaRPr lang="hu-HU" sz="3200" dirty="0">
              <a:solidFill>
                <a:srgbClr val="FF0000"/>
              </a:solidFill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3200" dirty="0" err="1">
                <a:solidFill>
                  <a:srgbClr val="FF0000"/>
                </a:solidFill>
                <a:cs typeface="+mn-cs"/>
              </a:rPr>
              <a:t>Sometimes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i="1" dirty="0" err="1">
                <a:solidFill>
                  <a:srgbClr val="FF0000"/>
                </a:solidFill>
                <a:cs typeface="+mn-cs"/>
              </a:rPr>
              <a:t>natural</a:t>
            </a:r>
            <a:r>
              <a:rPr lang="hu-HU" sz="3200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i="1" dirty="0" err="1">
                <a:solidFill>
                  <a:srgbClr val="FF0000"/>
                </a:solidFill>
                <a:cs typeface="+mn-cs"/>
              </a:rPr>
              <a:t>resource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quantities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are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more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effective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measures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(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or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only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these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are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available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).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These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should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be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measured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3200" dirty="0" err="1">
                <a:solidFill>
                  <a:srgbClr val="FF0000"/>
                </a:solidFill>
                <a:cs typeface="+mn-cs"/>
              </a:rPr>
              <a:t>separately</a:t>
            </a:r>
            <a:r>
              <a:rPr lang="hu-HU" sz="3200" dirty="0">
                <a:solidFill>
                  <a:srgbClr val="FF0000"/>
                </a:solidFill>
                <a:cs typeface="+mn-cs"/>
              </a:rPr>
              <a:t>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GB" sz="3200" dirty="0">
              <a:solidFill>
                <a:srgbClr val="FF0000"/>
              </a:solidFill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GB" sz="3200" dirty="0">
              <a:solidFill>
                <a:srgbClr val="FF0000"/>
              </a:solidFill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GB" sz="3200" dirty="0">
              <a:solidFill>
                <a:srgbClr val="FF0000"/>
              </a:solidFill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GB" sz="3200" dirty="0">
              <a:solidFill>
                <a:srgbClr val="FF0000"/>
              </a:solidFill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hu-HU" sz="4000" smtClean="0">
                <a:latin typeface="Arial" charset="0"/>
              </a:rPr>
              <a:t>Earned value analysis</a:t>
            </a:r>
            <a:endParaRPr lang="en-GB" sz="4000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642350" cy="5289550"/>
          </a:xfrm>
        </p:spPr>
        <p:txBody>
          <a:bodyPr/>
          <a:lstStyle/>
          <a:p>
            <a:r>
              <a:rPr lang="hu-HU" smtClean="0"/>
              <a:t>Replaces the traditional cost control practices.</a:t>
            </a:r>
          </a:p>
          <a:p>
            <a:r>
              <a:rPr lang="hu-HU" smtClean="0"/>
              <a:t>Based on assigning value in cost, manhours or any other appropriate measure at the task level to the achievement of work.</a:t>
            </a:r>
          </a:p>
          <a:p>
            <a:r>
              <a:rPr lang="hu-HU" smtClean="0"/>
              <a:t>Measures the project achievement for the incurred costs.</a:t>
            </a:r>
          </a:p>
          <a:p>
            <a:r>
              <a:rPr lang="hu-HU" smtClean="0"/>
              <a:t>Aims are problem identification and correction.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How to illustrate Earned Value?</a:t>
            </a:r>
            <a:endParaRPr lang="en-GB" smtClean="0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466725" y="1247775"/>
            <a:ext cx="7345363" cy="4629150"/>
            <a:chOff x="1832" y="2515"/>
            <a:chExt cx="6851" cy="3757"/>
          </a:xfrm>
        </p:grpSpPr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6661" y="3584"/>
              <a:ext cx="1158" cy="3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hu-HU" sz="1600">
                  <a:latin typeface="Times New Roman" pitchFamily="18" charset="0"/>
                </a:rPr>
                <a:t>planned cost</a:t>
              </a:r>
              <a:endParaRPr lang="en-GB" sz="4400"/>
            </a:p>
          </p:txBody>
        </p:sp>
        <p:sp>
          <p:nvSpPr>
            <p:cNvPr id="8199" name="Line 6"/>
            <p:cNvSpPr>
              <a:spLocks noChangeShapeType="1"/>
            </p:cNvSpPr>
            <p:nvPr/>
          </p:nvSpPr>
          <p:spPr bwMode="auto">
            <a:xfrm flipV="1">
              <a:off x="3067" y="2515"/>
              <a:ext cx="0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0" name="Line 7"/>
            <p:cNvSpPr>
              <a:spLocks noChangeShapeType="1"/>
            </p:cNvSpPr>
            <p:nvPr/>
          </p:nvSpPr>
          <p:spPr bwMode="auto">
            <a:xfrm>
              <a:off x="3067" y="6115"/>
              <a:ext cx="483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1" name="Arc 8"/>
            <p:cNvSpPr>
              <a:spLocks/>
            </p:cNvSpPr>
            <p:nvPr/>
          </p:nvSpPr>
          <p:spPr bwMode="auto">
            <a:xfrm flipV="1">
              <a:off x="3211" y="4675"/>
              <a:ext cx="1594" cy="1440"/>
            </a:xfrm>
            <a:custGeom>
              <a:avLst/>
              <a:gdLst>
                <a:gd name="T0" fmla="*/ 0 w 19928"/>
                <a:gd name="T1" fmla="*/ 0 h 21600"/>
                <a:gd name="T2" fmla="*/ 128 w 19928"/>
                <a:gd name="T3" fmla="*/ 57 h 21600"/>
                <a:gd name="T4" fmla="*/ 1 w 19928"/>
                <a:gd name="T5" fmla="*/ 96 h 21600"/>
                <a:gd name="T6" fmla="*/ 0 60000 65536"/>
                <a:gd name="T7" fmla="*/ 0 60000 65536"/>
                <a:gd name="T8" fmla="*/ 0 60000 65536"/>
                <a:gd name="T9" fmla="*/ 0 w 19928"/>
                <a:gd name="T10" fmla="*/ 0 h 21600"/>
                <a:gd name="T11" fmla="*/ 19928 w 199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28" h="21600" fill="none" extrusionOk="0">
                  <a:moveTo>
                    <a:pt x="-1" y="0"/>
                  </a:moveTo>
                  <a:cubicBezTo>
                    <a:pt x="58" y="0"/>
                    <a:pt x="117" y="-1"/>
                    <a:pt x="177" y="0"/>
                  </a:cubicBezTo>
                  <a:cubicBezTo>
                    <a:pt x="8724" y="0"/>
                    <a:pt x="16467" y="5039"/>
                    <a:pt x="19927" y="12855"/>
                  </a:cubicBezTo>
                </a:path>
                <a:path w="19928" h="21600" stroke="0" extrusionOk="0">
                  <a:moveTo>
                    <a:pt x="-1" y="0"/>
                  </a:moveTo>
                  <a:cubicBezTo>
                    <a:pt x="58" y="0"/>
                    <a:pt x="117" y="-1"/>
                    <a:pt x="177" y="0"/>
                  </a:cubicBezTo>
                  <a:cubicBezTo>
                    <a:pt x="8724" y="0"/>
                    <a:pt x="16467" y="5039"/>
                    <a:pt x="19927" y="12855"/>
                  </a:cubicBezTo>
                  <a:lnTo>
                    <a:pt x="177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2" name="Arc 9"/>
            <p:cNvSpPr>
              <a:spLocks/>
            </p:cNvSpPr>
            <p:nvPr/>
          </p:nvSpPr>
          <p:spPr bwMode="auto">
            <a:xfrm flipH="1">
              <a:off x="4793" y="3811"/>
              <a:ext cx="3458" cy="2448"/>
            </a:xfrm>
            <a:custGeom>
              <a:avLst/>
              <a:gdLst>
                <a:gd name="T0" fmla="*/ 0 w 19832"/>
                <a:gd name="T1" fmla="*/ 0 h 21600"/>
                <a:gd name="T2" fmla="*/ 603 w 19832"/>
                <a:gd name="T3" fmla="*/ 163 h 21600"/>
                <a:gd name="T4" fmla="*/ 5 w 19832"/>
                <a:gd name="T5" fmla="*/ 277 h 21600"/>
                <a:gd name="T6" fmla="*/ 0 60000 65536"/>
                <a:gd name="T7" fmla="*/ 0 60000 65536"/>
                <a:gd name="T8" fmla="*/ 0 60000 65536"/>
                <a:gd name="T9" fmla="*/ 0 w 19832"/>
                <a:gd name="T10" fmla="*/ 0 h 21600"/>
                <a:gd name="T11" fmla="*/ 19832 w 198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32" h="21600" fill="none" extrusionOk="0">
                  <a:moveTo>
                    <a:pt x="-1" y="0"/>
                  </a:moveTo>
                  <a:cubicBezTo>
                    <a:pt x="55" y="0"/>
                    <a:pt x="111" y="-1"/>
                    <a:pt x="167" y="0"/>
                  </a:cubicBezTo>
                  <a:cubicBezTo>
                    <a:pt x="8638" y="0"/>
                    <a:pt x="16327" y="4952"/>
                    <a:pt x="19832" y="12664"/>
                  </a:cubicBezTo>
                </a:path>
                <a:path w="19832" h="21600" stroke="0" extrusionOk="0">
                  <a:moveTo>
                    <a:pt x="-1" y="0"/>
                  </a:moveTo>
                  <a:cubicBezTo>
                    <a:pt x="55" y="0"/>
                    <a:pt x="111" y="-1"/>
                    <a:pt x="167" y="0"/>
                  </a:cubicBezTo>
                  <a:cubicBezTo>
                    <a:pt x="8638" y="0"/>
                    <a:pt x="16327" y="4952"/>
                    <a:pt x="19832" y="12664"/>
                  </a:cubicBezTo>
                  <a:lnTo>
                    <a:pt x="167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3" name="Arc 10"/>
            <p:cNvSpPr>
              <a:spLocks/>
            </p:cNvSpPr>
            <p:nvPr/>
          </p:nvSpPr>
          <p:spPr bwMode="auto">
            <a:xfrm flipV="1">
              <a:off x="3067" y="4963"/>
              <a:ext cx="1170" cy="1152"/>
            </a:xfrm>
            <a:custGeom>
              <a:avLst/>
              <a:gdLst>
                <a:gd name="T0" fmla="*/ 0 w 21137"/>
                <a:gd name="T1" fmla="*/ 0 h 21600"/>
                <a:gd name="T2" fmla="*/ 65 w 21137"/>
                <a:gd name="T3" fmla="*/ 49 h 21600"/>
                <a:gd name="T4" fmla="*/ 0 w 21137"/>
                <a:gd name="T5" fmla="*/ 61 h 21600"/>
                <a:gd name="T6" fmla="*/ 0 60000 65536"/>
                <a:gd name="T7" fmla="*/ 0 60000 65536"/>
                <a:gd name="T8" fmla="*/ 0 60000 65536"/>
                <a:gd name="T9" fmla="*/ 0 w 21137"/>
                <a:gd name="T10" fmla="*/ 0 h 21600"/>
                <a:gd name="T11" fmla="*/ 21137 w 211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37" h="21600" fill="none" extrusionOk="0">
                  <a:moveTo>
                    <a:pt x="-1" y="0"/>
                  </a:moveTo>
                  <a:cubicBezTo>
                    <a:pt x="10214" y="0"/>
                    <a:pt x="19032" y="7155"/>
                    <a:pt x="21136" y="17151"/>
                  </a:cubicBezTo>
                </a:path>
                <a:path w="21137" h="21600" stroke="0" extrusionOk="0">
                  <a:moveTo>
                    <a:pt x="-1" y="0"/>
                  </a:moveTo>
                  <a:cubicBezTo>
                    <a:pt x="10214" y="0"/>
                    <a:pt x="19032" y="7155"/>
                    <a:pt x="21136" y="171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Arc 11"/>
            <p:cNvSpPr>
              <a:spLocks/>
            </p:cNvSpPr>
            <p:nvPr/>
          </p:nvSpPr>
          <p:spPr bwMode="auto">
            <a:xfrm flipH="1">
              <a:off x="4219" y="3510"/>
              <a:ext cx="3156" cy="2461"/>
            </a:xfrm>
            <a:custGeom>
              <a:avLst/>
              <a:gdLst>
                <a:gd name="T0" fmla="*/ 0 w 21545"/>
                <a:gd name="T1" fmla="*/ 0 h 21600"/>
                <a:gd name="T2" fmla="*/ 462 w 21545"/>
                <a:gd name="T3" fmla="*/ 194 h 21600"/>
                <a:gd name="T4" fmla="*/ 21 w 21545"/>
                <a:gd name="T5" fmla="*/ 280 h 21600"/>
                <a:gd name="T6" fmla="*/ 0 60000 65536"/>
                <a:gd name="T7" fmla="*/ 0 60000 65536"/>
                <a:gd name="T8" fmla="*/ 0 60000 65536"/>
                <a:gd name="T9" fmla="*/ 0 w 21545"/>
                <a:gd name="T10" fmla="*/ 0 h 21600"/>
                <a:gd name="T11" fmla="*/ 21545 w 215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5" h="21600" fill="none" extrusionOk="0">
                  <a:moveTo>
                    <a:pt x="-1" y="22"/>
                  </a:moveTo>
                  <a:cubicBezTo>
                    <a:pt x="330" y="7"/>
                    <a:pt x="661" y="-1"/>
                    <a:pt x="993" y="0"/>
                  </a:cubicBezTo>
                  <a:cubicBezTo>
                    <a:pt x="10361" y="0"/>
                    <a:pt x="18662" y="6039"/>
                    <a:pt x="21545" y="14953"/>
                  </a:cubicBezTo>
                </a:path>
                <a:path w="21545" h="21600" stroke="0" extrusionOk="0">
                  <a:moveTo>
                    <a:pt x="-1" y="22"/>
                  </a:moveTo>
                  <a:cubicBezTo>
                    <a:pt x="330" y="7"/>
                    <a:pt x="661" y="-1"/>
                    <a:pt x="993" y="0"/>
                  </a:cubicBezTo>
                  <a:cubicBezTo>
                    <a:pt x="10361" y="0"/>
                    <a:pt x="18662" y="6039"/>
                    <a:pt x="21545" y="14953"/>
                  </a:cubicBezTo>
                  <a:lnTo>
                    <a:pt x="99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5" name="Arc 12"/>
            <p:cNvSpPr>
              <a:spLocks/>
            </p:cNvSpPr>
            <p:nvPr/>
          </p:nvSpPr>
          <p:spPr bwMode="auto">
            <a:xfrm flipV="1">
              <a:off x="3067" y="4963"/>
              <a:ext cx="1296" cy="1152"/>
            </a:xfrm>
            <a:custGeom>
              <a:avLst/>
              <a:gdLst>
                <a:gd name="T0" fmla="*/ 0 w 19993"/>
                <a:gd name="T1" fmla="*/ 0 h 21600"/>
                <a:gd name="T2" fmla="*/ 84 w 19993"/>
                <a:gd name="T3" fmla="*/ 38 h 21600"/>
                <a:gd name="T4" fmla="*/ 0 w 19993"/>
                <a:gd name="T5" fmla="*/ 61 h 21600"/>
                <a:gd name="T6" fmla="*/ 0 60000 65536"/>
                <a:gd name="T7" fmla="*/ 0 60000 65536"/>
                <a:gd name="T8" fmla="*/ 0 60000 65536"/>
                <a:gd name="T9" fmla="*/ 0 w 19993"/>
                <a:gd name="T10" fmla="*/ 0 h 21600"/>
                <a:gd name="T11" fmla="*/ 19993 w 199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93" h="21600" fill="none" extrusionOk="0">
                  <a:moveTo>
                    <a:pt x="-1" y="0"/>
                  </a:moveTo>
                  <a:cubicBezTo>
                    <a:pt x="8772" y="0"/>
                    <a:pt x="16673" y="5305"/>
                    <a:pt x="19993" y="13424"/>
                  </a:cubicBezTo>
                </a:path>
                <a:path w="19993" h="21600" stroke="0" extrusionOk="0">
                  <a:moveTo>
                    <a:pt x="-1" y="0"/>
                  </a:moveTo>
                  <a:cubicBezTo>
                    <a:pt x="8772" y="0"/>
                    <a:pt x="16673" y="5305"/>
                    <a:pt x="19993" y="134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6" name="Arc 13"/>
            <p:cNvSpPr>
              <a:spLocks/>
            </p:cNvSpPr>
            <p:nvPr/>
          </p:nvSpPr>
          <p:spPr bwMode="auto">
            <a:xfrm flipH="1">
              <a:off x="4363" y="3818"/>
              <a:ext cx="2574" cy="2454"/>
            </a:xfrm>
            <a:custGeom>
              <a:avLst/>
              <a:gdLst>
                <a:gd name="T0" fmla="*/ 0 w 20321"/>
                <a:gd name="T1" fmla="*/ 0 h 21600"/>
                <a:gd name="T2" fmla="*/ 326 w 20321"/>
                <a:gd name="T3" fmla="*/ 180 h 21600"/>
                <a:gd name="T4" fmla="*/ 2 w 20321"/>
                <a:gd name="T5" fmla="*/ 279 h 21600"/>
                <a:gd name="T6" fmla="*/ 0 60000 65536"/>
                <a:gd name="T7" fmla="*/ 0 60000 65536"/>
                <a:gd name="T8" fmla="*/ 0 60000 65536"/>
                <a:gd name="T9" fmla="*/ 0 w 20321"/>
                <a:gd name="T10" fmla="*/ 0 h 21600"/>
                <a:gd name="T11" fmla="*/ 20321 w 203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21" h="21600" fill="none" extrusionOk="0">
                  <a:moveTo>
                    <a:pt x="0" y="0"/>
                  </a:moveTo>
                  <a:cubicBezTo>
                    <a:pt x="45" y="0"/>
                    <a:pt x="91" y="-1"/>
                    <a:pt x="137" y="0"/>
                  </a:cubicBezTo>
                  <a:cubicBezTo>
                    <a:pt x="9099" y="0"/>
                    <a:pt x="17130" y="5534"/>
                    <a:pt x="20321" y="13908"/>
                  </a:cubicBezTo>
                </a:path>
                <a:path w="20321" h="21600" stroke="0" extrusionOk="0">
                  <a:moveTo>
                    <a:pt x="0" y="0"/>
                  </a:moveTo>
                  <a:cubicBezTo>
                    <a:pt x="45" y="0"/>
                    <a:pt x="91" y="-1"/>
                    <a:pt x="137" y="0"/>
                  </a:cubicBezTo>
                  <a:cubicBezTo>
                    <a:pt x="9099" y="0"/>
                    <a:pt x="17130" y="5534"/>
                    <a:pt x="20321" y="13908"/>
                  </a:cubicBezTo>
                  <a:lnTo>
                    <a:pt x="137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7" name="Line 14"/>
            <p:cNvSpPr>
              <a:spLocks noChangeShapeType="1"/>
            </p:cNvSpPr>
            <p:nvPr/>
          </p:nvSpPr>
          <p:spPr bwMode="auto">
            <a:xfrm flipV="1">
              <a:off x="4651" y="2803"/>
              <a:ext cx="0" cy="3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8" name="Text Box 15"/>
            <p:cNvSpPr txBox="1">
              <a:spLocks noChangeArrowheads="1"/>
            </p:cNvSpPr>
            <p:nvPr/>
          </p:nvSpPr>
          <p:spPr bwMode="auto">
            <a:xfrm>
              <a:off x="4363" y="2659"/>
              <a:ext cx="576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>
                  <a:latin typeface="Times New Roman" pitchFamily="18" charset="0"/>
                </a:rPr>
                <a:t>now</a:t>
              </a:r>
              <a:endParaRPr lang="en-GB" sz="2800"/>
            </a:p>
          </p:txBody>
        </p:sp>
        <p:sp>
          <p:nvSpPr>
            <p:cNvPr id="8209" name="Line 16"/>
            <p:cNvSpPr>
              <a:spLocks noChangeShapeType="1"/>
            </p:cNvSpPr>
            <p:nvPr/>
          </p:nvSpPr>
          <p:spPr bwMode="auto">
            <a:xfrm flipH="1">
              <a:off x="2635" y="3811"/>
              <a:ext cx="60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Text Box 17"/>
            <p:cNvSpPr txBox="1">
              <a:spLocks noChangeArrowheads="1"/>
            </p:cNvSpPr>
            <p:nvPr/>
          </p:nvSpPr>
          <p:spPr bwMode="auto">
            <a:xfrm>
              <a:off x="1832" y="3667"/>
              <a:ext cx="1091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algn="r"/>
              <a:r>
                <a:rPr lang="hu-HU" sz="1600">
                  <a:latin typeface="Times New Roman" pitchFamily="18" charset="0"/>
                </a:rPr>
                <a:t>estimated budget</a:t>
              </a:r>
              <a:endParaRPr lang="en-GB" sz="4400"/>
            </a:p>
          </p:txBody>
        </p:sp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6332" y="4227"/>
              <a:ext cx="1585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hu-HU" sz="1600">
                  <a:latin typeface="Times New Roman" pitchFamily="18" charset="0"/>
                </a:rPr>
                <a:t>earned value</a:t>
              </a:r>
              <a:endParaRPr lang="en-GB" sz="4400"/>
            </a:p>
          </p:txBody>
        </p:sp>
        <p:sp>
          <p:nvSpPr>
            <p:cNvPr id="8212" name="Text Box 19"/>
            <p:cNvSpPr txBox="1">
              <a:spLocks noChangeArrowheads="1"/>
            </p:cNvSpPr>
            <p:nvPr/>
          </p:nvSpPr>
          <p:spPr bwMode="auto">
            <a:xfrm>
              <a:off x="3243" y="5251"/>
              <a:ext cx="688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algn="r"/>
              <a:r>
                <a:rPr lang="hu-HU" sz="1600">
                  <a:latin typeface="Times New Roman" pitchFamily="18" charset="0"/>
                </a:rPr>
                <a:t>actual cost</a:t>
              </a:r>
              <a:endParaRPr lang="en-GB" sz="4400"/>
            </a:p>
          </p:txBody>
        </p:sp>
      </p:grpSp>
      <p:sp>
        <p:nvSpPr>
          <p:cNvPr id="19" name="Jobb oldali kapcsos zárójel 18"/>
          <p:cNvSpPr/>
          <p:nvPr/>
        </p:nvSpPr>
        <p:spPr>
          <a:xfrm>
            <a:off x="3492500" y="4149725"/>
            <a:ext cx="503238" cy="792163"/>
          </a:xfrm>
          <a:prstGeom prst="rightBrace">
            <a:avLst>
              <a:gd name="adj1" fmla="val 1428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7" name="Szövegdoboz 19"/>
          <p:cNvSpPr txBox="1">
            <a:spLocks noChangeArrowheads="1"/>
          </p:cNvSpPr>
          <p:nvPr/>
        </p:nvSpPr>
        <p:spPr bwMode="auto">
          <a:xfrm>
            <a:off x="4067175" y="4365625"/>
            <a:ext cx="2582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Cost schedule variance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19" descr="http://www.jasminestarblog.com/images/content/hamm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863" y="5346700"/>
            <a:ext cx="198913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Arial" charset="0"/>
              </a:rPr>
              <a:t>Budget preparation</a:t>
            </a:r>
            <a:endParaRPr lang="en-GB" smtClean="0">
              <a:latin typeface="Arial" charset="0"/>
            </a:endParaRPr>
          </a:p>
        </p:txBody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484563"/>
          </a:xfrm>
        </p:spPr>
        <p:txBody>
          <a:bodyPr/>
          <a:lstStyle/>
          <a:p>
            <a:r>
              <a:rPr lang="hu-HU" smtClean="0">
                <a:latin typeface="Arial" charset="0"/>
              </a:rPr>
              <a:t>Data collection</a:t>
            </a:r>
          </a:p>
          <a:p>
            <a:r>
              <a:rPr lang="hu-HU" smtClean="0">
                <a:latin typeface="Arial" charset="0"/>
              </a:rPr>
              <a:t>WBS</a:t>
            </a:r>
          </a:p>
          <a:p>
            <a:r>
              <a:rPr lang="hu-HU" smtClean="0">
                <a:latin typeface="Arial" charset="0"/>
              </a:rPr>
              <a:t>Cost centre codes (OBS)</a:t>
            </a:r>
          </a:p>
          <a:p>
            <a:r>
              <a:rPr lang="hu-HU" smtClean="0">
                <a:latin typeface="Arial" charset="0"/>
              </a:rPr>
              <a:t>Indirect expenses &amp; the use of hammocks</a:t>
            </a:r>
          </a:p>
          <a:p>
            <a:pPr lvl="1"/>
            <a:r>
              <a:rPr lang="hu-HU" smtClean="0">
                <a:latin typeface="Arial" charset="0"/>
              </a:rPr>
              <a:t>direct</a:t>
            </a:r>
          </a:p>
          <a:p>
            <a:pPr lvl="1"/>
            <a:r>
              <a:rPr lang="hu-HU" smtClean="0">
                <a:latin typeface="Arial" charset="0"/>
              </a:rPr>
              <a:t>overhead (indirect)</a:t>
            </a:r>
            <a:endParaRPr lang="en-GB" smtClean="0">
              <a:latin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76600" y="5300663"/>
            <a:ext cx="4246563" cy="1081087"/>
            <a:chOff x="2064" y="3339"/>
            <a:chExt cx="2675" cy="681"/>
          </a:xfrm>
        </p:grpSpPr>
        <p:sp>
          <p:nvSpPr>
            <p:cNvPr id="9223" name="Oval 5"/>
            <p:cNvSpPr>
              <a:spLocks noChangeArrowheads="1"/>
            </p:cNvSpPr>
            <p:nvPr/>
          </p:nvSpPr>
          <p:spPr bwMode="auto">
            <a:xfrm>
              <a:off x="2336" y="3339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/>
                <a:t>c</a:t>
              </a:r>
              <a:endParaRPr lang="en-GB"/>
            </a:p>
          </p:txBody>
        </p:sp>
        <p:sp>
          <p:nvSpPr>
            <p:cNvPr id="9224" name="Oval 6"/>
            <p:cNvSpPr>
              <a:spLocks noChangeArrowheads="1"/>
            </p:cNvSpPr>
            <p:nvPr/>
          </p:nvSpPr>
          <p:spPr bwMode="auto">
            <a:xfrm>
              <a:off x="2925" y="3339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/>
                <a:t>d</a:t>
              </a:r>
              <a:endParaRPr lang="en-GB"/>
            </a:p>
          </p:txBody>
        </p:sp>
        <p:sp>
          <p:nvSpPr>
            <p:cNvPr id="9225" name="Oval 7"/>
            <p:cNvSpPr>
              <a:spLocks noChangeArrowheads="1"/>
            </p:cNvSpPr>
            <p:nvPr/>
          </p:nvSpPr>
          <p:spPr bwMode="auto">
            <a:xfrm>
              <a:off x="3515" y="3339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/>
                <a:t>e</a:t>
              </a:r>
              <a:endParaRPr lang="en-GB"/>
            </a:p>
          </p:txBody>
        </p:sp>
        <p:sp>
          <p:nvSpPr>
            <p:cNvPr id="9226" name="Oval 8"/>
            <p:cNvSpPr>
              <a:spLocks noChangeArrowheads="1"/>
            </p:cNvSpPr>
            <p:nvPr/>
          </p:nvSpPr>
          <p:spPr bwMode="auto">
            <a:xfrm>
              <a:off x="4150" y="3339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/>
                <a:t>f</a:t>
              </a:r>
              <a:endParaRPr lang="en-GB"/>
            </a:p>
          </p:txBody>
        </p:sp>
        <p:cxnSp>
          <p:nvCxnSpPr>
            <p:cNvPr id="9227" name="AutoShape 9"/>
            <p:cNvCxnSpPr>
              <a:cxnSpLocks noChangeShapeType="1"/>
              <a:stCxn id="9223" idx="6"/>
              <a:endCxn id="9224" idx="2"/>
            </p:cNvCxnSpPr>
            <p:nvPr/>
          </p:nvCxnSpPr>
          <p:spPr bwMode="auto">
            <a:xfrm>
              <a:off x="2653" y="3498"/>
              <a:ext cx="2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28" name="AutoShape 10"/>
            <p:cNvCxnSpPr>
              <a:cxnSpLocks noChangeShapeType="1"/>
              <a:stCxn id="9224" idx="6"/>
              <a:endCxn id="9225" idx="2"/>
            </p:cNvCxnSpPr>
            <p:nvPr/>
          </p:nvCxnSpPr>
          <p:spPr bwMode="auto">
            <a:xfrm>
              <a:off x="3242" y="3498"/>
              <a:ext cx="27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29" name="AutoShape 11"/>
            <p:cNvCxnSpPr>
              <a:cxnSpLocks noChangeShapeType="1"/>
              <a:stCxn id="9225" idx="6"/>
              <a:endCxn id="9226" idx="2"/>
            </p:cNvCxnSpPr>
            <p:nvPr/>
          </p:nvCxnSpPr>
          <p:spPr bwMode="auto">
            <a:xfrm>
              <a:off x="3832" y="3498"/>
              <a:ext cx="3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30" name="AutoShape 13"/>
            <p:cNvCxnSpPr>
              <a:cxnSpLocks noChangeShapeType="1"/>
            </p:cNvCxnSpPr>
            <p:nvPr/>
          </p:nvCxnSpPr>
          <p:spPr bwMode="auto">
            <a:xfrm>
              <a:off x="2064" y="3498"/>
              <a:ext cx="2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31" name="AutoShape 14"/>
            <p:cNvCxnSpPr>
              <a:cxnSpLocks noChangeShapeType="1"/>
            </p:cNvCxnSpPr>
            <p:nvPr/>
          </p:nvCxnSpPr>
          <p:spPr bwMode="auto">
            <a:xfrm>
              <a:off x="4467" y="3498"/>
              <a:ext cx="2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232" name="Rectangle 15"/>
            <p:cNvSpPr>
              <a:spLocks noChangeArrowheads="1"/>
            </p:cNvSpPr>
            <p:nvPr/>
          </p:nvSpPr>
          <p:spPr bwMode="auto">
            <a:xfrm>
              <a:off x="2925" y="3810"/>
              <a:ext cx="981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i="1"/>
                <a:t>hammock</a:t>
              </a:r>
              <a:endParaRPr lang="en-GB" i="1"/>
            </a:p>
          </p:txBody>
        </p:sp>
        <p:cxnSp>
          <p:nvCxnSpPr>
            <p:cNvPr id="9233" name="AutoShape 16"/>
            <p:cNvCxnSpPr>
              <a:cxnSpLocks noChangeShapeType="1"/>
              <a:stCxn id="9223" idx="4"/>
              <a:endCxn id="9232" idx="1"/>
            </p:cNvCxnSpPr>
            <p:nvPr/>
          </p:nvCxnSpPr>
          <p:spPr bwMode="auto">
            <a:xfrm rot="16200000" flipH="1">
              <a:off x="2581" y="3571"/>
              <a:ext cx="258" cy="43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34" name="AutoShape 17"/>
            <p:cNvCxnSpPr>
              <a:cxnSpLocks noChangeShapeType="1"/>
              <a:stCxn id="9232" idx="3"/>
              <a:endCxn id="9226" idx="4"/>
            </p:cNvCxnSpPr>
            <p:nvPr/>
          </p:nvCxnSpPr>
          <p:spPr bwMode="auto">
            <a:xfrm flipV="1">
              <a:off x="3906" y="3657"/>
              <a:ext cx="403" cy="25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9222" name="Text Box 18"/>
          <p:cNvSpPr txBox="1">
            <a:spLocks noChangeArrowheads="1"/>
          </p:cNvSpPr>
          <p:nvPr/>
        </p:nvSpPr>
        <p:spPr bwMode="auto">
          <a:xfrm>
            <a:off x="365125" y="5346700"/>
            <a:ext cx="316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3300"/>
                </a:solidFill>
              </a:rPr>
              <a:t>Overhead</a:t>
            </a:r>
            <a:r>
              <a:rPr lang="hu-HU" dirty="0">
                <a:solidFill>
                  <a:srgbClr val="FF3300"/>
                </a:solidFill>
              </a:rPr>
              <a:t> </a:t>
            </a:r>
            <a:r>
              <a:rPr lang="hu-HU" dirty="0" err="1">
                <a:solidFill>
                  <a:srgbClr val="FF3300"/>
                </a:solidFill>
              </a:rPr>
              <a:t>cost</a:t>
            </a:r>
            <a:r>
              <a:rPr lang="hu-HU" dirty="0">
                <a:solidFill>
                  <a:srgbClr val="FF3300"/>
                </a:solidFill>
              </a:rPr>
              <a:t> </a:t>
            </a:r>
            <a:r>
              <a:rPr lang="hu-HU" dirty="0" err="1">
                <a:solidFill>
                  <a:srgbClr val="FF3300"/>
                </a:solidFill>
              </a:rPr>
              <a:t>for</a:t>
            </a:r>
            <a:r>
              <a:rPr lang="hu-HU" dirty="0">
                <a:solidFill>
                  <a:srgbClr val="FF3300"/>
                </a:solidFill>
              </a:rPr>
              <a:t> </a:t>
            </a:r>
            <a:r>
              <a:rPr lang="hu-HU" dirty="0" err="1">
                <a:solidFill>
                  <a:srgbClr val="FF3300"/>
                </a:solidFill>
              </a:rPr>
              <a:t>the</a:t>
            </a:r>
            <a:r>
              <a:rPr lang="hu-HU" dirty="0">
                <a:solidFill>
                  <a:srgbClr val="FF3300"/>
                </a:solidFill>
              </a:rPr>
              <a:t/>
            </a:r>
            <a:br>
              <a:rPr lang="hu-HU" dirty="0">
                <a:solidFill>
                  <a:srgbClr val="FF3300"/>
                </a:solidFill>
              </a:rPr>
            </a:br>
            <a:r>
              <a:rPr lang="hu-HU" i="1" dirty="0" err="1">
                <a:solidFill>
                  <a:srgbClr val="FF3300"/>
                </a:solidFill>
              </a:rPr>
              <a:t>c-d-e-f</a:t>
            </a:r>
            <a:r>
              <a:rPr lang="hu-HU" i="1" dirty="0">
                <a:solidFill>
                  <a:srgbClr val="FF3300"/>
                </a:solidFill>
              </a:rPr>
              <a:t> </a:t>
            </a:r>
            <a:r>
              <a:rPr lang="hu-HU" dirty="0" err="1">
                <a:solidFill>
                  <a:srgbClr val="FF3300"/>
                </a:solidFill>
              </a:rPr>
              <a:t>activities</a:t>
            </a:r>
            <a:r>
              <a:rPr lang="hu-HU" dirty="0">
                <a:solidFill>
                  <a:srgbClr val="FF3300"/>
                </a:solidFill>
              </a:rPr>
              <a:t> </a:t>
            </a:r>
            <a:r>
              <a:rPr lang="hu-HU" dirty="0" err="1">
                <a:solidFill>
                  <a:srgbClr val="FF3300"/>
                </a:solidFill>
              </a:rPr>
              <a:t>presented</a:t>
            </a:r>
            <a:r>
              <a:rPr lang="hu-HU" dirty="0">
                <a:solidFill>
                  <a:srgbClr val="FF3300"/>
                </a:solidFill>
              </a:rPr>
              <a:t> </a:t>
            </a:r>
            <a:r>
              <a:rPr lang="hu-HU" dirty="0" err="1">
                <a:solidFill>
                  <a:srgbClr val="FF3300"/>
                </a:solidFill>
              </a:rPr>
              <a:t>by</a:t>
            </a:r>
            <a:r>
              <a:rPr lang="hu-HU" dirty="0">
                <a:solidFill>
                  <a:srgbClr val="FF3300"/>
                </a:solidFill>
              </a:rPr>
              <a:t/>
            </a:r>
            <a:br>
              <a:rPr lang="hu-HU" dirty="0">
                <a:solidFill>
                  <a:srgbClr val="FF3300"/>
                </a:solidFill>
              </a:rPr>
            </a:br>
            <a:r>
              <a:rPr lang="hu-HU" dirty="0">
                <a:solidFill>
                  <a:srgbClr val="FF3300"/>
                </a:solidFill>
              </a:rPr>
              <a:t>a </a:t>
            </a:r>
            <a:r>
              <a:rPr lang="hu-HU" dirty="0" err="1">
                <a:solidFill>
                  <a:srgbClr val="FF3300"/>
                </a:solidFill>
              </a:rPr>
              <a:t>hammock</a:t>
            </a:r>
            <a:r>
              <a:rPr lang="hu-HU" dirty="0">
                <a:solidFill>
                  <a:srgbClr val="FF3300"/>
                </a:solidFill>
              </a:rPr>
              <a:t> „</a:t>
            </a:r>
            <a:r>
              <a:rPr lang="hu-HU" dirty="0" err="1">
                <a:solidFill>
                  <a:srgbClr val="FF3300"/>
                </a:solidFill>
              </a:rPr>
              <a:t>activity</a:t>
            </a:r>
            <a:r>
              <a:rPr lang="hu-HU" dirty="0">
                <a:solidFill>
                  <a:srgbClr val="FF3300"/>
                </a:solidFill>
              </a:rPr>
              <a:t>”:</a:t>
            </a:r>
            <a:endParaRPr lang="en-GB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Data collection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Novelty: </a:t>
            </a:r>
          </a:p>
          <a:p>
            <a:r>
              <a:rPr lang="en-GB" smtClean="0"/>
              <a:t>Estimates of work new for the organisation</a:t>
            </a:r>
          </a:p>
          <a:p>
            <a:r>
              <a:rPr lang="en-GB" smtClean="0"/>
              <a:t>Prepared from more detailed breakdown of the project than in a normal budgeting process</a:t>
            </a:r>
          </a:p>
          <a:p>
            <a:r>
              <a:rPr lang="en-GB" smtClean="0"/>
              <a:t>It is useful to consider the effect of the information source on the data</a:t>
            </a:r>
          </a:p>
          <a:p>
            <a:r>
              <a:rPr lang="en-GB" b="1" smtClean="0"/>
              <a:t>Cost data = </a:t>
            </a:r>
            <a:r>
              <a:rPr lang="en-GB" b="1" i="1" smtClean="0"/>
              <a:t>f</a:t>
            </a:r>
            <a:r>
              <a:rPr lang="en-GB" b="1" smtClean="0"/>
              <a:t>(resource data, time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1401</Words>
  <Application>Microsoft Office PowerPoint</Application>
  <PresentationFormat>Diavetítés a képernyőre (4:3 oldalarány)</PresentationFormat>
  <Paragraphs>414</Paragraphs>
  <Slides>35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Office-téma</vt:lpstr>
      <vt:lpstr>Controlling cost </vt:lpstr>
      <vt:lpstr>Why control cost?</vt:lpstr>
      <vt:lpstr>Importance of cost control</vt:lpstr>
      <vt:lpstr>Control during the project cycle</vt:lpstr>
      <vt:lpstr>Cost control</vt:lpstr>
      <vt:lpstr>Earned value analysis</vt:lpstr>
      <vt:lpstr>How to illustrate Earned Value?</vt:lpstr>
      <vt:lpstr>Budget preparation</vt:lpstr>
      <vt:lpstr>Data collection</vt:lpstr>
      <vt:lpstr>WBS</vt:lpstr>
      <vt:lpstr>Cost centre codes</vt:lpstr>
      <vt:lpstr>Finalisation of the budget preparation</vt:lpstr>
      <vt:lpstr>The budgeting system</vt:lpstr>
      <vt:lpstr>Planned and actual costs</vt:lpstr>
      <vt:lpstr>Examples</vt:lpstr>
      <vt:lpstr>3+1 alternative sources of a positive variance</vt:lpstr>
      <vt:lpstr>3 alternative sources of a negative variance</vt:lpstr>
      <vt:lpstr>Example</vt:lpstr>
      <vt:lpstr>How to find out the true reason?</vt:lpstr>
      <vt:lpstr>Cost &amp; schedule variances</vt:lpstr>
      <vt:lpstr>Cost &amp; schedule variances</vt:lpstr>
      <vt:lpstr>22. dia</vt:lpstr>
      <vt:lpstr>Example</vt:lpstr>
      <vt:lpstr>24. dia</vt:lpstr>
      <vt:lpstr>Progress report</vt:lpstr>
      <vt:lpstr>Progress report</vt:lpstr>
      <vt:lpstr>Calculate the variances for day 6</vt:lpstr>
      <vt:lpstr>Forecasting and comparison of projects</vt:lpstr>
      <vt:lpstr>Solution</vt:lpstr>
      <vt:lpstr>Problem solving</vt:lpstr>
      <vt:lpstr>Solution</vt:lpstr>
      <vt:lpstr>Problem solving</vt:lpstr>
      <vt:lpstr>Solution</vt:lpstr>
      <vt:lpstr>Reading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and reliability management in projects</dc:title>
  <dc:creator>Kun András</dc:creator>
  <cp:lastModifiedBy>Kun András</cp:lastModifiedBy>
  <cp:revision>182</cp:revision>
  <dcterms:created xsi:type="dcterms:W3CDTF">2012-02-28T23:26:33Z</dcterms:created>
  <dcterms:modified xsi:type="dcterms:W3CDTF">2014-04-08T19:52:42Z</dcterms:modified>
</cp:coreProperties>
</file>