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F2C1-4C67-4624-96FB-BC8B2435A778}" type="datetimeFigureOut">
              <a:rPr lang="en-GB" smtClean="0"/>
              <a:pPr/>
              <a:t>04/06/2014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A253-E4F3-47A1-997E-B5881AA5C6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F2C1-4C67-4624-96FB-BC8B2435A778}" type="datetimeFigureOut">
              <a:rPr lang="en-GB" smtClean="0"/>
              <a:pPr/>
              <a:t>04/06/2014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A253-E4F3-47A1-997E-B5881AA5C6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F2C1-4C67-4624-96FB-BC8B2435A778}" type="datetimeFigureOut">
              <a:rPr lang="en-GB" smtClean="0"/>
              <a:pPr/>
              <a:t>04/06/2014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A253-E4F3-47A1-997E-B5881AA5C6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F2C1-4C67-4624-96FB-BC8B2435A778}" type="datetimeFigureOut">
              <a:rPr lang="en-GB" smtClean="0"/>
              <a:pPr/>
              <a:t>04/06/2014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A253-E4F3-47A1-997E-B5881AA5C6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F2C1-4C67-4624-96FB-BC8B2435A778}" type="datetimeFigureOut">
              <a:rPr lang="en-GB" smtClean="0"/>
              <a:pPr/>
              <a:t>04/06/2014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A253-E4F3-47A1-997E-B5881AA5C6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F2C1-4C67-4624-96FB-BC8B2435A778}" type="datetimeFigureOut">
              <a:rPr lang="en-GB" smtClean="0"/>
              <a:pPr/>
              <a:t>04/06/2014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A253-E4F3-47A1-997E-B5881AA5C6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F2C1-4C67-4624-96FB-BC8B2435A778}" type="datetimeFigureOut">
              <a:rPr lang="en-GB" smtClean="0"/>
              <a:pPr/>
              <a:t>04/06/2014</a:t>
            </a:fld>
            <a:endParaRPr lang="en-GB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A253-E4F3-47A1-997E-B5881AA5C6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F2C1-4C67-4624-96FB-BC8B2435A778}" type="datetimeFigureOut">
              <a:rPr lang="en-GB" smtClean="0"/>
              <a:pPr/>
              <a:t>04/06/2014</a:t>
            </a:fld>
            <a:endParaRPr lang="en-GB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A253-E4F3-47A1-997E-B5881AA5C6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F2C1-4C67-4624-96FB-BC8B2435A778}" type="datetimeFigureOut">
              <a:rPr lang="en-GB" smtClean="0"/>
              <a:pPr/>
              <a:t>04/06/2014</a:t>
            </a:fld>
            <a:endParaRPr lang="en-GB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A253-E4F3-47A1-997E-B5881AA5C6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F2C1-4C67-4624-96FB-BC8B2435A778}" type="datetimeFigureOut">
              <a:rPr lang="en-GB" smtClean="0"/>
              <a:pPr/>
              <a:t>04/06/2014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A253-E4F3-47A1-997E-B5881AA5C6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F2C1-4C67-4624-96FB-BC8B2435A778}" type="datetimeFigureOut">
              <a:rPr lang="en-GB" smtClean="0"/>
              <a:pPr/>
              <a:t>04/06/2014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A253-E4F3-47A1-997E-B5881AA5C6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2F2C1-4C67-4624-96FB-BC8B2435A778}" type="datetimeFigureOut">
              <a:rPr lang="en-GB" smtClean="0"/>
              <a:pPr/>
              <a:t>04/06/2014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6A253-E4F3-47A1-997E-B5881AA5C60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MVCP</a:t>
            </a:r>
            <a:br>
              <a:rPr lang="hu-HU" dirty="0" smtClean="0"/>
            </a:br>
            <a:r>
              <a:rPr lang="hu-HU" dirty="0" err="1" smtClean="0"/>
              <a:t>Exercise</a:t>
            </a:r>
            <a:r>
              <a:rPr lang="hu-HU" dirty="0" smtClean="0"/>
              <a:t> </a:t>
            </a:r>
            <a:r>
              <a:rPr lang="hu-HU" dirty="0" err="1" smtClean="0"/>
              <a:t>solving</a:t>
            </a:r>
            <a:r>
              <a:rPr lang="hu-HU" dirty="0" smtClean="0"/>
              <a:t> </a:t>
            </a:r>
            <a:r>
              <a:rPr lang="hu-HU" dirty="0" err="1" smtClean="0"/>
              <a:t>class</a:t>
            </a:r>
            <a:endParaRPr lang="en-GB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Other</a:t>
            </a:r>
            <a:r>
              <a:rPr lang="hu-HU" dirty="0" smtClean="0"/>
              <a:t> </a:t>
            </a:r>
            <a:r>
              <a:rPr lang="hu-HU" dirty="0" err="1" smtClean="0"/>
              <a:t>product</a:t>
            </a:r>
            <a:r>
              <a:rPr lang="hu-HU" dirty="0" smtClean="0"/>
              <a:t> mix </a:t>
            </a:r>
            <a:r>
              <a:rPr lang="hu-HU" dirty="0" err="1" smtClean="0"/>
              <a:t>decisions</a:t>
            </a:r>
            <a:r>
              <a:rPr lang="hu-HU" dirty="0" smtClean="0"/>
              <a:t> </a:t>
            </a:r>
            <a:endParaRPr lang="en-GB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 smtClean="0"/>
              <a:t>One</a:t>
            </a:r>
            <a:r>
              <a:rPr lang="hu-HU" dirty="0" smtClean="0"/>
              <a:t> </a:t>
            </a:r>
            <a:r>
              <a:rPr lang="hu-HU" dirty="0" err="1" smtClean="0"/>
              <a:t>resource</a:t>
            </a:r>
            <a:r>
              <a:rPr lang="hu-HU" dirty="0" smtClean="0"/>
              <a:t> – </a:t>
            </a:r>
            <a:r>
              <a:rPr lang="hu-HU" dirty="0" err="1" smtClean="0"/>
              <a:t>one</a:t>
            </a:r>
            <a:r>
              <a:rPr lang="hu-HU" dirty="0" smtClean="0"/>
              <a:t> </a:t>
            </a:r>
            <a:r>
              <a:rPr lang="hu-HU" dirty="0" err="1" smtClean="0"/>
              <a:t>product</a:t>
            </a:r>
            <a:endParaRPr lang="hu-HU" dirty="0" smtClean="0"/>
          </a:p>
          <a:p>
            <a:r>
              <a:rPr lang="hu-HU" dirty="0" err="1" smtClean="0"/>
              <a:t>Bottleneck</a:t>
            </a:r>
            <a:endParaRPr lang="hu-HU" dirty="0" smtClean="0"/>
          </a:p>
          <a:p>
            <a:r>
              <a:rPr lang="hu-HU" dirty="0" err="1" smtClean="0"/>
              <a:t>Competing</a:t>
            </a:r>
            <a:r>
              <a:rPr lang="hu-HU" dirty="0" smtClean="0"/>
              <a:t> </a:t>
            </a:r>
            <a:r>
              <a:rPr lang="hu-HU" dirty="0" err="1" smtClean="0"/>
              <a:t>products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Find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TR and profit </a:t>
            </a:r>
            <a:r>
              <a:rPr lang="hu-HU" dirty="0" err="1" smtClean="0"/>
              <a:t>maximizing</a:t>
            </a:r>
            <a:r>
              <a:rPr lang="hu-HU" dirty="0" smtClean="0"/>
              <a:t> </a:t>
            </a:r>
            <a:r>
              <a:rPr lang="hu-HU" dirty="0" err="1" smtClean="0"/>
              <a:t>product</a:t>
            </a:r>
            <a:r>
              <a:rPr lang="hu-HU" dirty="0" smtClean="0"/>
              <a:t> mixes</a:t>
            </a:r>
            <a:endParaRPr lang="en-GB" dirty="0"/>
          </a:p>
        </p:txBody>
      </p:sp>
      <p:graphicFrame>
        <p:nvGraphicFramePr>
          <p:cNvPr id="4" name="Group 116"/>
          <p:cNvGraphicFramePr>
            <a:graphicFrameLocks/>
          </p:cNvGraphicFramePr>
          <p:nvPr/>
        </p:nvGraphicFramePr>
        <p:xfrm>
          <a:off x="647700" y="1341438"/>
          <a:ext cx="6905625" cy="2955925"/>
        </p:xfrm>
        <a:graphic>
          <a:graphicData uri="http://schemas.openxmlformats.org/drawingml/2006/table">
            <a:tbl>
              <a:tblPr/>
              <a:tblGrid>
                <a:gridCol w="1595438"/>
                <a:gridCol w="809625"/>
                <a:gridCol w="809625"/>
                <a:gridCol w="806450"/>
                <a:gridCol w="809625"/>
                <a:gridCol w="809625"/>
                <a:gridCol w="1265237"/>
              </a:tblGrid>
              <a:tr h="6699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</a:t>
                      </a:r>
                      <a:r>
                        <a:rPr kumimoji="0" lang="hu-HU" sz="20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</a:t>
                      </a:r>
                      <a:r>
                        <a:rPr kumimoji="0" lang="hu-HU" sz="20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</a:t>
                      </a:r>
                      <a:r>
                        <a:rPr kumimoji="0" lang="hu-HU" sz="20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</a:t>
                      </a:r>
                      <a:r>
                        <a:rPr kumimoji="0" lang="hu-HU" sz="20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</a:t>
                      </a:r>
                      <a:r>
                        <a:rPr kumimoji="0" lang="hu-HU" sz="20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b (</a:t>
                      </a:r>
                      <a:r>
                        <a:rPr kumimoji="0" lang="hu-H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hrs</a:t>
                      </a: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/y)</a:t>
                      </a: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hu-HU" sz="20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3 000</a:t>
                      </a: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hu-HU" sz="20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1 </a:t>
                      </a:r>
                      <a:endParaRPr kumimoji="0" 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3 000</a:t>
                      </a: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hu-HU" sz="20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5</a:t>
                      </a:r>
                      <a:endParaRPr kumimoji="0" 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1 000</a:t>
                      </a: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hu-HU" sz="20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6 000</a:t>
                      </a: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hu-HU" sz="20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5 000</a:t>
                      </a: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117"/>
          <p:cNvGraphicFramePr>
            <a:graphicFrameLocks/>
          </p:cNvGraphicFramePr>
          <p:nvPr/>
        </p:nvGraphicFramePr>
        <p:xfrm>
          <a:off x="611188" y="4400550"/>
          <a:ext cx="6996112" cy="2072640"/>
        </p:xfrm>
        <a:graphic>
          <a:graphicData uri="http://schemas.openxmlformats.org/drawingml/2006/table">
            <a:tbl>
              <a:tblPr/>
              <a:tblGrid>
                <a:gridCol w="1635125"/>
                <a:gridCol w="819150"/>
                <a:gridCol w="815975"/>
                <a:gridCol w="815975"/>
                <a:gridCol w="822325"/>
                <a:gridCol w="815975"/>
                <a:gridCol w="1271587"/>
              </a:tblGrid>
              <a:tr h="1984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MIN (</a:t>
                      </a:r>
                      <a:r>
                        <a:rPr kumimoji="0" lang="hu-H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pcs</a:t>
                      </a: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/y)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MAX (pcs/y)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 (HUF/pcs)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cm (HUF/pcs)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-50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Scheduling</a:t>
            </a:r>
            <a:endParaRPr lang="en-GB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hu-HU" dirty="0" smtClean="0"/>
              <a:t>1st part</a:t>
            </a:r>
            <a:endParaRPr lang="en-GB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5220073" y="3645023"/>
          <a:ext cx="3923928" cy="3212978"/>
        </p:xfrm>
        <a:graphic>
          <a:graphicData uri="http://schemas.openxmlformats.org/drawingml/2006/table">
            <a:tbl>
              <a:tblPr/>
              <a:tblGrid>
                <a:gridCol w="1170366"/>
                <a:gridCol w="1510985"/>
                <a:gridCol w="1242577"/>
              </a:tblGrid>
              <a:tr h="11977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Product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Processing time (day)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Due date (day)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90872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workstation has to produce 5 different products</a:t>
            </a:r>
            <a:r>
              <a:rPr kumimoji="0" 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rocessing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time</a:t>
            </a:r>
            <a:r>
              <a:rPr kumimoji="0" 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and due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dat</a:t>
            </a:r>
            <a:r>
              <a:rPr lang="hu-HU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for each product is contained by the matrix below.</a:t>
            </a:r>
            <a:endParaRPr kumimoji="0" lang="hu-H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4926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a) Determine the proper sequence of the products with the help of using</a:t>
            </a:r>
            <a:endParaRPr kumimoji="0" lang="hu-H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16998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FCFS rule: ……-……-……..-……-……..</a:t>
            </a:r>
            <a:endParaRPr kumimoji="0" lang="hu-H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16998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SPT rule: ……-……-……..-……-…….</a:t>
            </a:r>
            <a:endParaRPr kumimoji="0" lang="hu-H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16998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EDD rule: ……-……-……..-……-…….</a:t>
            </a:r>
            <a:endParaRPr kumimoji="0" lang="hu-H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16998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CR rule: ……-……-……..-……-…….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36712"/>
          </a:xfrm>
        </p:spPr>
        <p:txBody>
          <a:bodyPr/>
          <a:lstStyle/>
          <a:p>
            <a:r>
              <a:rPr lang="hu-HU" dirty="0" smtClean="0"/>
              <a:t>2nd part </a:t>
            </a:r>
            <a:endParaRPr lang="en-GB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899592" y="2492896"/>
          <a:ext cx="7848871" cy="2103120"/>
        </p:xfrm>
        <a:graphic>
          <a:graphicData uri="http://schemas.openxmlformats.org/drawingml/2006/table">
            <a:tbl>
              <a:tblPr/>
              <a:tblGrid>
                <a:gridCol w="960235"/>
                <a:gridCol w="2296212"/>
                <a:gridCol w="2296212"/>
                <a:gridCol w="2296212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  <a:cs typeface="Times New Roman"/>
                        </a:rPr>
                        <a:t>ft</a:t>
                      </a:r>
                      <a:endParaRPr lang="hu-H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hu-H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400" baseline="-25000" dirty="0" err="1">
                          <a:latin typeface="Times New Roman"/>
                          <a:ea typeface="Times New Roman"/>
                          <a:cs typeface="Times New Roman"/>
                        </a:rPr>
                        <a:t>j</a:t>
                      </a:r>
                      <a:endParaRPr lang="hu-H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FCFS</a:t>
                      </a:r>
                      <a:endParaRPr lang="hu-H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………………</a:t>
                      </a:r>
                      <a:endParaRPr lang="hu-H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………………</a:t>
                      </a:r>
                      <a:endParaRPr lang="hu-H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………………</a:t>
                      </a:r>
                      <a:endParaRPr lang="hu-H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SPT</a:t>
                      </a:r>
                      <a:endParaRPr lang="hu-H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………………</a:t>
                      </a:r>
                      <a:endParaRPr lang="hu-H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………………</a:t>
                      </a:r>
                      <a:endParaRPr lang="hu-H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………………</a:t>
                      </a:r>
                      <a:endParaRPr lang="hu-H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EDD</a:t>
                      </a:r>
                      <a:endParaRPr lang="hu-H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………………</a:t>
                      </a:r>
                      <a:endParaRPr lang="hu-H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………………</a:t>
                      </a:r>
                      <a:endParaRPr lang="hu-H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………………</a:t>
                      </a:r>
                      <a:endParaRPr lang="hu-H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CR</a:t>
                      </a:r>
                      <a:endParaRPr lang="hu-H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………………</a:t>
                      </a:r>
                      <a:endParaRPr lang="hu-H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………………</a:t>
                      </a:r>
                      <a:endParaRPr lang="hu-H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………………</a:t>
                      </a:r>
                      <a:endParaRPr lang="hu-H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1412776"/>
            <a:ext cx="8450327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b) Determine the average flow time, average tardiness, </a:t>
            </a:r>
            <a:r>
              <a:rPr kumimoji="0" lang="hu-H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hu-H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and average number of jobs at the work center.</a:t>
            </a:r>
            <a:endParaRPr kumimoji="0" lang="hu-H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400" b="1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400" b="1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400" b="1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c) Compare the results of the four rules? Which is the best? Why?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Capacity</a:t>
            </a:r>
            <a:r>
              <a:rPr lang="hu-HU" dirty="0" smtClean="0"/>
              <a:t> </a:t>
            </a:r>
            <a:r>
              <a:rPr lang="hu-HU" dirty="0" err="1" smtClean="0"/>
              <a:t>calculations</a:t>
            </a:r>
            <a:endParaRPr lang="en-GB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Answer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following</a:t>
            </a:r>
            <a:r>
              <a:rPr lang="hu-HU" dirty="0" smtClean="0"/>
              <a:t> </a:t>
            </a:r>
            <a:r>
              <a:rPr lang="hu-HU" dirty="0" err="1" smtClean="0"/>
              <a:t>questions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dirty="0" err="1" smtClean="0"/>
              <a:t>If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planned</a:t>
            </a:r>
            <a:r>
              <a:rPr lang="hu-HU" dirty="0" smtClean="0"/>
              <a:t> </a:t>
            </a:r>
            <a:r>
              <a:rPr lang="hu-HU" dirty="0" err="1" smtClean="0"/>
              <a:t>capacity</a:t>
            </a:r>
            <a:r>
              <a:rPr lang="hu-HU" dirty="0" smtClean="0"/>
              <a:t> </a:t>
            </a:r>
            <a:r>
              <a:rPr lang="hu-HU" dirty="0" err="1" smtClean="0"/>
              <a:t>use</a:t>
            </a:r>
            <a:r>
              <a:rPr lang="hu-HU" dirty="0" smtClean="0"/>
              <a:t> is 100 </a:t>
            </a:r>
            <a:r>
              <a:rPr lang="hu-HU" dirty="0" err="1" smtClean="0"/>
              <a:t>pcs</a:t>
            </a:r>
            <a:r>
              <a:rPr lang="hu-HU" dirty="0" smtClean="0"/>
              <a:t>/</a:t>
            </a:r>
            <a:r>
              <a:rPr lang="hu-HU" dirty="0" err="1" smtClean="0"/>
              <a:t>day</a:t>
            </a:r>
            <a:r>
              <a:rPr lang="hu-HU" dirty="0" smtClean="0"/>
              <a:t>, and </a:t>
            </a:r>
            <a:r>
              <a:rPr lang="hu-HU" dirty="0" err="1" smtClean="0"/>
              <a:t>we</a:t>
            </a:r>
            <a:r>
              <a:rPr lang="hu-HU" dirty="0" smtClean="0"/>
              <a:t> </a:t>
            </a:r>
            <a:r>
              <a:rPr lang="hu-HU" dirty="0" err="1" smtClean="0"/>
              <a:t>would</a:t>
            </a:r>
            <a:r>
              <a:rPr lang="hu-HU" dirty="0" smtClean="0"/>
              <a:t> </a:t>
            </a:r>
            <a:r>
              <a:rPr lang="hu-HU" dirty="0" err="1" smtClean="0"/>
              <a:t>like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keep</a:t>
            </a:r>
            <a:r>
              <a:rPr lang="hu-HU" dirty="0" smtClean="0"/>
              <a:t> a 20% </a:t>
            </a:r>
            <a:r>
              <a:rPr lang="hu-HU" dirty="0" err="1" smtClean="0"/>
              <a:t>capacity</a:t>
            </a:r>
            <a:r>
              <a:rPr lang="hu-HU" dirty="0" smtClean="0"/>
              <a:t> </a:t>
            </a:r>
            <a:r>
              <a:rPr lang="hu-HU" dirty="0" err="1" smtClean="0"/>
              <a:t>cushion</a:t>
            </a:r>
            <a:r>
              <a:rPr lang="hu-HU" dirty="0" smtClean="0"/>
              <a:t>, </a:t>
            </a:r>
            <a:r>
              <a:rPr lang="hu-HU" dirty="0" err="1" smtClean="0"/>
              <a:t>what</a:t>
            </a:r>
            <a:r>
              <a:rPr lang="hu-HU" dirty="0" smtClean="0"/>
              <a:t> </a:t>
            </a:r>
            <a:r>
              <a:rPr lang="hu-HU" dirty="0" err="1" smtClean="0"/>
              <a:t>should</a:t>
            </a:r>
            <a:r>
              <a:rPr lang="hu-HU" dirty="0" smtClean="0"/>
              <a:t> be a </a:t>
            </a:r>
            <a:r>
              <a:rPr lang="hu-HU" dirty="0" err="1" smtClean="0"/>
              <a:t>designed</a:t>
            </a:r>
            <a:r>
              <a:rPr lang="hu-HU" dirty="0" smtClean="0"/>
              <a:t> </a:t>
            </a:r>
            <a:r>
              <a:rPr lang="hu-HU" dirty="0" err="1" smtClean="0"/>
              <a:t>capacity</a:t>
            </a:r>
            <a:r>
              <a:rPr lang="hu-HU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err="1" smtClean="0"/>
              <a:t>Given</a:t>
            </a:r>
            <a:r>
              <a:rPr lang="hu-HU" dirty="0" smtClean="0"/>
              <a:t> </a:t>
            </a:r>
            <a:r>
              <a:rPr lang="hu-HU" dirty="0" err="1" smtClean="0"/>
              <a:t>our</a:t>
            </a:r>
            <a:r>
              <a:rPr lang="hu-HU" dirty="0" smtClean="0"/>
              <a:t> </a:t>
            </a:r>
            <a:r>
              <a:rPr lang="hu-HU" dirty="0" err="1" smtClean="0"/>
              <a:t>actual</a:t>
            </a:r>
            <a:r>
              <a:rPr lang="hu-HU" dirty="0" smtClean="0"/>
              <a:t> output 105 </a:t>
            </a:r>
            <a:r>
              <a:rPr lang="hu-HU" dirty="0" err="1" smtClean="0"/>
              <a:t>pcs</a:t>
            </a:r>
            <a:r>
              <a:rPr lang="hu-HU" dirty="0" smtClean="0"/>
              <a:t> per </a:t>
            </a:r>
            <a:r>
              <a:rPr lang="hu-HU" dirty="0" err="1" smtClean="0"/>
              <a:t>day</a:t>
            </a:r>
            <a:r>
              <a:rPr lang="hu-HU" dirty="0" smtClean="0"/>
              <a:t>, </a:t>
            </a:r>
            <a:r>
              <a:rPr lang="hu-HU" dirty="0" err="1" smtClean="0"/>
              <a:t>compute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utilisation</a:t>
            </a:r>
            <a:r>
              <a:rPr lang="hu-HU" dirty="0" smtClean="0"/>
              <a:t> (</a:t>
            </a:r>
            <a:r>
              <a:rPr lang="hu-HU" dirty="0" err="1" smtClean="0"/>
              <a:t>designed</a:t>
            </a:r>
            <a:r>
              <a:rPr lang="hu-HU" dirty="0" smtClean="0"/>
              <a:t> </a:t>
            </a:r>
            <a:r>
              <a:rPr lang="hu-HU" dirty="0" err="1" smtClean="0"/>
              <a:t>capacity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calculated</a:t>
            </a:r>
            <a:r>
              <a:rPr lang="hu-HU" dirty="0" smtClean="0"/>
              <a:t> </a:t>
            </a:r>
            <a:r>
              <a:rPr lang="hu-HU" dirty="0" err="1" smtClean="0"/>
              <a:t>above</a:t>
            </a:r>
            <a:r>
              <a:rPr lang="hu-HU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err="1" smtClean="0"/>
              <a:t>Calculate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efficiency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same</a:t>
            </a:r>
            <a:r>
              <a:rPr lang="hu-HU" dirty="0" smtClean="0"/>
              <a:t> </a:t>
            </a:r>
            <a:r>
              <a:rPr lang="hu-HU" dirty="0" err="1" smtClean="0"/>
              <a:t>working</a:t>
            </a:r>
            <a:r>
              <a:rPr lang="hu-HU" dirty="0" smtClean="0"/>
              <a:t> </a:t>
            </a:r>
            <a:r>
              <a:rPr lang="hu-HU" dirty="0" err="1" smtClean="0"/>
              <a:t>system</a:t>
            </a:r>
            <a:r>
              <a:rPr lang="hu-HU" dirty="0" smtClean="0"/>
              <a:t> </a:t>
            </a:r>
            <a:r>
              <a:rPr lang="hu-HU" dirty="0" err="1" smtClean="0"/>
              <a:t>if</a:t>
            </a:r>
            <a:r>
              <a:rPr lang="hu-HU" dirty="0" smtClean="0"/>
              <a:t> </a:t>
            </a:r>
            <a:r>
              <a:rPr lang="hu-HU" dirty="0" err="1" smtClean="0"/>
              <a:t>there</a:t>
            </a:r>
            <a:r>
              <a:rPr lang="hu-HU" dirty="0" smtClean="0"/>
              <a:t> is a </a:t>
            </a:r>
            <a:r>
              <a:rPr lang="hu-HU" dirty="0" err="1" smtClean="0"/>
              <a:t>daily</a:t>
            </a:r>
            <a:r>
              <a:rPr lang="hu-HU" dirty="0" smtClean="0"/>
              <a:t> 30 </a:t>
            </a:r>
            <a:r>
              <a:rPr lang="hu-HU" dirty="0" err="1" smtClean="0"/>
              <a:t>minutes</a:t>
            </a:r>
            <a:r>
              <a:rPr lang="hu-HU" dirty="0" smtClean="0"/>
              <a:t> of </a:t>
            </a:r>
            <a:r>
              <a:rPr lang="hu-HU" dirty="0" err="1" smtClean="0"/>
              <a:t>allowance</a:t>
            </a:r>
            <a:r>
              <a:rPr lang="hu-HU" dirty="0" smtClean="0"/>
              <a:t>, and </a:t>
            </a:r>
            <a:r>
              <a:rPr lang="hu-HU" dirty="0" err="1" smtClean="0"/>
              <a:t>production</a:t>
            </a:r>
            <a:r>
              <a:rPr lang="hu-HU" dirty="0" smtClean="0"/>
              <a:t> </a:t>
            </a:r>
            <a:r>
              <a:rPr lang="hu-HU" dirty="0" err="1" smtClean="0"/>
              <a:t>time</a:t>
            </a:r>
            <a:r>
              <a:rPr lang="hu-HU" dirty="0" smtClean="0"/>
              <a:t> is 3 </a:t>
            </a:r>
            <a:r>
              <a:rPr lang="hu-HU" dirty="0" err="1" smtClean="0"/>
              <a:t>minutes</a:t>
            </a:r>
            <a:r>
              <a:rPr lang="hu-HU" dirty="0" smtClean="0"/>
              <a:t> per </a:t>
            </a:r>
            <a:r>
              <a:rPr lang="hu-HU" dirty="0" err="1" smtClean="0"/>
              <a:t>piece</a:t>
            </a:r>
            <a:r>
              <a:rPr lang="hu-HU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Solution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u-HU" dirty="0" smtClean="0"/>
              <a:t>0,2=DC/100-1</a:t>
            </a:r>
            <a:br>
              <a:rPr lang="hu-HU" dirty="0" smtClean="0"/>
            </a:br>
            <a:r>
              <a:rPr lang="hu-HU" dirty="0" smtClean="0"/>
              <a:t>DC=120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105/120=87.5%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105/(120-30/3)=95.45%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Calculation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expected</a:t>
            </a:r>
            <a:r>
              <a:rPr lang="hu-HU" dirty="0" smtClean="0"/>
              <a:t> </a:t>
            </a:r>
            <a:r>
              <a:rPr lang="hu-HU" dirty="0" err="1" smtClean="0"/>
              <a:t>resource</a:t>
            </a:r>
            <a:r>
              <a:rPr lang="hu-HU" dirty="0" smtClean="0"/>
              <a:t> (=</a:t>
            </a:r>
            <a:r>
              <a:rPr lang="hu-HU" dirty="0" err="1" smtClean="0"/>
              <a:t>expected</a:t>
            </a:r>
            <a:r>
              <a:rPr lang="hu-HU" dirty="0" smtClean="0"/>
              <a:t> </a:t>
            </a:r>
            <a:r>
              <a:rPr lang="hu-HU" dirty="0" err="1" smtClean="0"/>
              <a:t>resource</a:t>
            </a:r>
            <a:r>
              <a:rPr lang="hu-HU" dirty="0" smtClean="0"/>
              <a:t>)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err="1" smtClean="0"/>
              <a:t>We</a:t>
            </a:r>
            <a:r>
              <a:rPr lang="hu-HU" dirty="0" smtClean="0"/>
              <a:t> </a:t>
            </a:r>
            <a:r>
              <a:rPr lang="hu-HU" dirty="0" err="1" smtClean="0"/>
              <a:t>have</a:t>
            </a:r>
            <a:r>
              <a:rPr lang="hu-HU" dirty="0" smtClean="0"/>
              <a:t> 3 </a:t>
            </a:r>
            <a:r>
              <a:rPr lang="hu-HU" dirty="0" err="1" smtClean="0"/>
              <a:t>machines</a:t>
            </a:r>
            <a:endParaRPr lang="hu-HU" dirty="0" smtClean="0"/>
          </a:p>
          <a:p>
            <a:r>
              <a:rPr lang="hu-HU" dirty="0" err="1" smtClean="0"/>
              <a:t>There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3 </a:t>
            </a:r>
            <a:r>
              <a:rPr lang="hu-HU" dirty="0" err="1" smtClean="0"/>
              <a:t>shifts</a:t>
            </a:r>
            <a:r>
              <a:rPr lang="hu-HU" dirty="0" smtClean="0"/>
              <a:t> per </a:t>
            </a:r>
            <a:r>
              <a:rPr lang="hu-HU" dirty="0" err="1" smtClean="0"/>
              <a:t>day</a:t>
            </a:r>
            <a:r>
              <a:rPr lang="hu-HU" dirty="0" smtClean="0"/>
              <a:t> (8 </a:t>
            </a:r>
            <a:r>
              <a:rPr lang="hu-HU" dirty="0" err="1" smtClean="0"/>
              <a:t>hrs</a:t>
            </a:r>
            <a:r>
              <a:rPr lang="hu-HU" dirty="0" smtClean="0"/>
              <a:t> per shift)</a:t>
            </a:r>
          </a:p>
          <a:p>
            <a:r>
              <a:rPr lang="hu-HU" dirty="0" err="1" smtClean="0"/>
              <a:t>There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45 </a:t>
            </a:r>
            <a:r>
              <a:rPr lang="hu-HU" dirty="0" err="1" smtClean="0"/>
              <a:t>minutes</a:t>
            </a:r>
            <a:r>
              <a:rPr lang="hu-HU" dirty="0" smtClean="0"/>
              <a:t> </a:t>
            </a:r>
            <a:r>
              <a:rPr lang="hu-HU" dirty="0" err="1" smtClean="0"/>
              <a:t>time</a:t>
            </a:r>
            <a:r>
              <a:rPr lang="hu-HU" dirty="0" smtClean="0"/>
              <a:t> </a:t>
            </a:r>
            <a:r>
              <a:rPr lang="hu-HU" dirty="0" err="1" smtClean="0"/>
              <a:t>allowances</a:t>
            </a:r>
            <a:r>
              <a:rPr lang="hu-HU" dirty="0" smtClean="0"/>
              <a:t> per shift and per </a:t>
            </a:r>
            <a:r>
              <a:rPr lang="hu-HU" dirty="0" err="1" smtClean="0"/>
              <a:t>machine</a:t>
            </a:r>
            <a:endParaRPr lang="hu-HU" dirty="0" smtClean="0"/>
          </a:p>
          <a:p>
            <a:r>
              <a:rPr lang="hu-HU" dirty="0" err="1" smtClean="0"/>
              <a:t>There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250 </a:t>
            </a:r>
            <a:r>
              <a:rPr lang="hu-HU" dirty="0" err="1" smtClean="0"/>
              <a:t>working</a:t>
            </a:r>
            <a:r>
              <a:rPr lang="hu-HU" dirty="0" smtClean="0"/>
              <a:t> </a:t>
            </a:r>
            <a:r>
              <a:rPr lang="hu-HU" dirty="0" err="1" smtClean="0"/>
              <a:t>days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a </a:t>
            </a:r>
            <a:r>
              <a:rPr lang="hu-HU" dirty="0" err="1" smtClean="0"/>
              <a:t>year</a:t>
            </a:r>
            <a:endParaRPr lang="hu-HU" dirty="0" smtClean="0"/>
          </a:p>
          <a:p>
            <a:r>
              <a:rPr lang="hu-HU" dirty="0" smtClean="0"/>
              <a:t>Performance </a:t>
            </a:r>
            <a:r>
              <a:rPr lang="hu-HU" dirty="0" err="1" smtClean="0"/>
              <a:t>percentage</a:t>
            </a:r>
            <a:r>
              <a:rPr lang="hu-HU" dirty="0" smtClean="0"/>
              <a:t> is 90%.</a:t>
            </a:r>
          </a:p>
          <a:p>
            <a:r>
              <a:rPr lang="hu-HU" dirty="0" err="1" smtClean="0"/>
              <a:t>Calculate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Designed</a:t>
            </a:r>
            <a:r>
              <a:rPr lang="hu-HU" dirty="0" smtClean="0"/>
              <a:t> </a:t>
            </a:r>
            <a:r>
              <a:rPr lang="hu-HU" dirty="0" err="1" smtClean="0"/>
              <a:t>Capacity</a:t>
            </a:r>
            <a:r>
              <a:rPr lang="hu-HU" dirty="0" smtClean="0"/>
              <a:t>,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Effective</a:t>
            </a:r>
            <a:r>
              <a:rPr lang="hu-HU" dirty="0" smtClean="0"/>
              <a:t> </a:t>
            </a:r>
            <a:r>
              <a:rPr lang="hu-HU" dirty="0" err="1" smtClean="0"/>
              <a:t>Capacity</a:t>
            </a:r>
            <a:r>
              <a:rPr lang="hu-HU" dirty="0" smtClean="0"/>
              <a:t> and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Expected</a:t>
            </a:r>
            <a:r>
              <a:rPr lang="hu-HU" dirty="0" smtClean="0"/>
              <a:t> </a:t>
            </a:r>
            <a:r>
              <a:rPr lang="hu-HU" dirty="0" err="1" smtClean="0"/>
              <a:t>Resource</a:t>
            </a:r>
            <a:r>
              <a:rPr lang="hu-HU" dirty="0" smtClean="0"/>
              <a:t> </a:t>
            </a:r>
            <a:r>
              <a:rPr lang="hu-HU" dirty="0" err="1" smtClean="0"/>
              <a:t>quantity</a:t>
            </a:r>
            <a:r>
              <a:rPr lang="hu-HU" dirty="0" smtClean="0"/>
              <a:t>.</a:t>
            </a:r>
          </a:p>
          <a:p>
            <a:r>
              <a:rPr lang="hu-HU" dirty="0" err="1" smtClean="0"/>
              <a:t>Calculate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capacity</a:t>
            </a:r>
            <a:r>
              <a:rPr lang="hu-HU" dirty="0" smtClean="0"/>
              <a:t> </a:t>
            </a:r>
            <a:r>
              <a:rPr lang="hu-HU" dirty="0" err="1" smtClean="0"/>
              <a:t>cushion</a:t>
            </a:r>
            <a:r>
              <a:rPr lang="hu-HU" dirty="0" smtClean="0"/>
              <a:t>, </a:t>
            </a:r>
            <a:r>
              <a:rPr lang="hu-HU" dirty="0" err="1" smtClean="0"/>
              <a:t>if</a:t>
            </a:r>
            <a:r>
              <a:rPr lang="hu-HU" dirty="0" smtClean="0"/>
              <a:t> </a:t>
            </a:r>
            <a:r>
              <a:rPr lang="hu-HU" dirty="0" err="1" smtClean="0"/>
              <a:t>we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planning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use</a:t>
            </a:r>
            <a:r>
              <a:rPr lang="hu-HU" dirty="0" smtClean="0"/>
              <a:t> </a:t>
            </a:r>
            <a:r>
              <a:rPr lang="hu-HU" dirty="0" err="1" smtClean="0"/>
              <a:t>only</a:t>
            </a:r>
            <a:r>
              <a:rPr lang="hu-HU" dirty="0" smtClean="0"/>
              <a:t> 800,000 </a:t>
            </a:r>
            <a:r>
              <a:rPr lang="hu-HU" dirty="0" err="1" smtClean="0"/>
              <a:t>minutes</a:t>
            </a:r>
            <a:r>
              <a:rPr lang="hu-HU" dirty="0" smtClean="0"/>
              <a:t> </a:t>
            </a:r>
            <a:r>
              <a:rPr lang="hu-HU" dirty="0" err="1" smtClean="0"/>
              <a:t>during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whole</a:t>
            </a:r>
            <a:r>
              <a:rPr lang="hu-HU" dirty="0" smtClean="0"/>
              <a:t> </a:t>
            </a:r>
            <a:r>
              <a:rPr lang="hu-HU" dirty="0" err="1" smtClean="0"/>
              <a:t>year</a:t>
            </a:r>
            <a:r>
              <a:rPr lang="hu-HU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Solution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DC = 250*3*8*60*3=1,080,000</a:t>
            </a:r>
          </a:p>
          <a:p>
            <a:r>
              <a:rPr lang="hu-HU" dirty="0" smtClean="0"/>
              <a:t>EC = DC – </a:t>
            </a:r>
            <a:r>
              <a:rPr lang="hu-HU" dirty="0" smtClean="0"/>
              <a:t>3*</a:t>
            </a:r>
            <a:r>
              <a:rPr lang="hu-HU" dirty="0" err="1" smtClean="0"/>
              <a:t>3</a:t>
            </a:r>
            <a:r>
              <a:rPr lang="hu-HU" dirty="0" smtClean="0"/>
              <a:t>*45*250 </a:t>
            </a:r>
            <a:r>
              <a:rPr lang="hu-HU" dirty="0" smtClean="0"/>
              <a:t>= 978,750</a:t>
            </a:r>
          </a:p>
          <a:p>
            <a:r>
              <a:rPr lang="hu-HU" dirty="0" smtClean="0"/>
              <a:t>R = 0,9*EC = 880,875</a:t>
            </a:r>
          </a:p>
          <a:p>
            <a:r>
              <a:rPr lang="hu-HU" dirty="0" err="1" smtClean="0"/>
              <a:t>C.cushion</a:t>
            </a:r>
            <a:r>
              <a:rPr lang="hu-HU" dirty="0" smtClean="0"/>
              <a:t> = DC / 800,000 – 1 = 35%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Linear</a:t>
            </a:r>
            <a:r>
              <a:rPr lang="hu-HU" dirty="0" smtClean="0"/>
              <a:t> programing</a:t>
            </a:r>
            <a:endParaRPr lang="en-GB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Find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TR and profit </a:t>
            </a:r>
            <a:r>
              <a:rPr lang="hu-HU" dirty="0" err="1" smtClean="0"/>
              <a:t>maximizing</a:t>
            </a:r>
            <a:r>
              <a:rPr lang="hu-HU" dirty="0" smtClean="0"/>
              <a:t> </a:t>
            </a:r>
            <a:r>
              <a:rPr lang="hu-HU" dirty="0" err="1" smtClean="0"/>
              <a:t>product</a:t>
            </a:r>
            <a:r>
              <a:rPr lang="hu-HU" dirty="0" smtClean="0"/>
              <a:t> mixes</a:t>
            </a:r>
            <a:endParaRPr lang="en-GB" dirty="0"/>
          </a:p>
        </p:txBody>
      </p:sp>
      <p:graphicFrame>
        <p:nvGraphicFramePr>
          <p:cNvPr id="5" name="Tartalom helye 3"/>
          <p:cNvGraphicFramePr>
            <a:graphicFrameLocks/>
          </p:cNvGraphicFramePr>
          <p:nvPr/>
        </p:nvGraphicFramePr>
        <p:xfrm>
          <a:off x="1403648" y="1556791"/>
          <a:ext cx="6264695" cy="4248472"/>
        </p:xfrm>
        <a:graphic>
          <a:graphicData uri="http://schemas.openxmlformats.org/drawingml/2006/table">
            <a:tbl>
              <a:tblPr/>
              <a:tblGrid>
                <a:gridCol w="2164536"/>
                <a:gridCol w="1164800"/>
                <a:gridCol w="1161685"/>
                <a:gridCol w="1773674"/>
              </a:tblGrid>
              <a:tr h="531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latin typeface="Cambria"/>
                          <a:ea typeface="Calibri"/>
                          <a:cs typeface="Times New Roman"/>
                        </a:rPr>
                        <a:t> </a:t>
                      </a:r>
                      <a:endParaRPr lang="hu-H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latin typeface="Cambria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n-US" sz="2800" b="1" baseline="-25000">
                          <a:latin typeface="Cambria"/>
                          <a:ea typeface="Calibri"/>
                          <a:cs typeface="Times New Roman"/>
                        </a:rPr>
                        <a:t>1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latin typeface="Cambria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n-US" sz="2800" b="1" baseline="-25000">
                          <a:latin typeface="Cambria"/>
                          <a:ea typeface="Calibri"/>
                          <a:cs typeface="Times New Roman"/>
                        </a:rPr>
                        <a:t>2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latin typeface="Cambria"/>
                          <a:ea typeface="Calibri"/>
                          <a:cs typeface="Times New Roman"/>
                        </a:rPr>
                        <a:t>b (hs/y)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latin typeface="Cambria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en-US" sz="2800" b="1" baseline="-25000">
                          <a:latin typeface="Cambria"/>
                          <a:ea typeface="Calibri"/>
                          <a:cs typeface="Times New Roman"/>
                        </a:rPr>
                        <a:t>1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800">
                          <a:latin typeface="Cambria"/>
                          <a:ea typeface="Calibri"/>
                          <a:cs typeface="Arial"/>
                        </a:rPr>
                        <a:t>2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800">
                          <a:latin typeface="Cambria"/>
                          <a:ea typeface="Calibri"/>
                          <a:cs typeface="Arial"/>
                        </a:rPr>
                        <a:t>4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800">
                          <a:latin typeface="Cambria"/>
                          <a:ea typeface="Calibri"/>
                          <a:cs typeface="Arial"/>
                        </a:rPr>
                        <a:t>7000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latin typeface="Cambria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en-US" sz="2800" b="1" baseline="-25000">
                          <a:latin typeface="Cambria"/>
                          <a:ea typeface="Calibri"/>
                          <a:cs typeface="Times New Roman"/>
                        </a:rPr>
                        <a:t>2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800">
                          <a:latin typeface="Cambria"/>
                          <a:ea typeface="Calibri"/>
                          <a:cs typeface="Arial"/>
                        </a:rPr>
                        <a:t>5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800">
                          <a:latin typeface="Cambria"/>
                          <a:ea typeface="Calibri"/>
                          <a:cs typeface="Arial"/>
                        </a:rPr>
                        <a:t>2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800">
                          <a:latin typeface="Cambria"/>
                          <a:ea typeface="Calibri"/>
                          <a:cs typeface="Arial"/>
                        </a:rPr>
                        <a:t>6500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800" b="1" dirty="0" smtClean="0">
                          <a:latin typeface="Cambria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en-US" sz="2800" b="1" dirty="0" smtClean="0">
                          <a:latin typeface="Cambria"/>
                          <a:ea typeface="Calibri"/>
                          <a:cs typeface="Times New Roman"/>
                        </a:rPr>
                        <a:t>3</a:t>
                      </a:r>
                      <a:endParaRPr lang="hu-H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800">
                          <a:latin typeface="Cambria"/>
                          <a:ea typeface="Calibri"/>
                          <a:cs typeface="Arial"/>
                        </a:rPr>
                        <a:t>2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800">
                          <a:latin typeface="Cambria"/>
                          <a:ea typeface="Calibri"/>
                          <a:cs typeface="Arial"/>
                        </a:rPr>
                        <a:t>2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800">
                          <a:latin typeface="Cambria"/>
                          <a:ea typeface="Calibri"/>
                          <a:cs typeface="Arial"/>
                        </a:rPr>
                        <a:t>5000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latin typeface="Cambria"/>
                          <a:ea typeface="Calibri"/>
                          <a:cs typeface="Times New Roman"/>
                        </a:rPr>
                        <a:t>MIN (pcs/y)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800">
                          <a:latin typeface="Cambria"/>
                          <a:ea typeface="Calibri"/>
                          <a:cs typeface="Arial"/>
                        </a:rPr>
                        <a:t>400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800">
                          <a:latin typeface="Cambria"/>
                          <a:ea typeface="Calibri"/>
                          <a:cs typeface="Arial"/>
                        </a:rPr>
                        <a:t>500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800">
                          <a:latin typeface="Cambria"/>
                          <a:ea typeface="Calibri"/>
                          <a:cs typeface="Arial"/>
                        </a:rPr>
                        <a:t> 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latin typeface="Cambria"/>
                          <a:ea typeface="Calibri"/>
                          <a:cs typeface="Times New Roman"/>
                        </a:rPr>
                        <a:t>MAX (pcs/y)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800">
                          <a:latin typeface="Cambria"/>
                          <a:ea typeface="Calibri"/>
                          <a:cs typeface="Arial"/>
                        </a:rPr>
                        <a:t>1000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800">
                          <a:latin typeface="Cambria"/>
                          <a:ea typeface="Calibri"/>
                          <a:cs typeface="Arial"/>
                        </a:rPr>
                        <a:t>1500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800">
                          <a:latin typeface="Cambria"/>
                          <a:ea typeface="Calibri"/>
                          <a:cs typeface="Arial"/>
                        </a:rPr>
                        <a:t> 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latin typeface="Cambria"/>
                          <a:ea typeface="Calibri"/>
                          <a:cs typeface="Times New Roman"/>
                        </a:rPr>
                        <a:t>P ($/pcs)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latin typeface="Cambria"/>
                          <a:ea typeface="Calibri"/>
                          <a:cs typeface="Times New Roman"/>
                        </a:rPr>
                        <a:t>120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latin typeface="Cambria"/>
                          <a:ea typeface="Calibri"/>
                          <a:cs typeface="Times New Roman"/>
                        </a:rPr>
                        <a:t>40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latin typeface="Cambria"/>
                          <a:ea typeface="Calibri"/>
                          <a:cs typeface="Times New Roman"/>
                        </a:rPr>
                        <a:t> 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latin typeface="Cambria"/>
                          <a:ea typeface="Calibri"/>
                          <a:cs typeface="Times New Roman"/>
                        </a:rPr>
                        <a:t>CM($/pcs) 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latin typeface="Cambria"/>
                          <a:ea typeface="Calibri"/>
                          <a:cs typeface="Times New Roman"/>
                        </a:rPr>
                        <a:t>30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latin typeface="Cambria"/>
                          <a:ea typeface="Calibri"/>
                          <a:cs typeface="Times New Roman"/>
                        </a:rPr>
                        <a:t>30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u-H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Find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TR and profit </a:t>
            </a:r>
            <a:r>
              <a:rPr lang="hu-HU" dirty="0" err="1" smtClean="0"/>
              <a:t>maximizing</a:t>
            </a:r>
            <a:r>
              <a:rPr lang="hu-HU" dirty="0" smtClean="0"/>
              <a:t> </a:t>
            </a:r>
            <a:r>
              <a:rPr lang="hu-HU" dirty="0" err="1" smtClean="0"/>
              <a:t>product</a:t>
            </a:r>
            <a:r>
              <a:rPr lang="hu-HU" dirty="0" smtClean="0"/>
              <a:t> mixes</a:t>
            </a:r>
            <a:endParaRPr lang="en-GB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1403648" y="1556791"/>
          <a:ext cx="6264695" cy="4248472"/>
        </p:xfrm>
        <a:graphic>
          <a:graphicData uri="http://schemas.openxmlformats.org/drawingml/2006/table">
            <a:tbl>
              <a:tblPr/>
              <a:tblGrid>
                <a:gridCol w="2164536"/>
                <a:gridCol w="1164800"/>
                <a:gridCol w="1161685"/>
                <a:gridCol w="1773674"/>
              </a:tblGrid>
              <a:tr h="531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latin typeface="Cambria"/>
                          <a:ea typeface="Calibri"/>
                          <a:cs typeface="Times New Roman"/>
                        </a:rPr>
                        <a:t> </a:t>
                      </a:r>
                      <a:endParaRPr lang="hu-H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latin typeface="Cambria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n-US" sz="2800" b="1" baseline="-25000">
                          <a:latin typeface="Cambria"/>
                          <a:ea typeface="Calibri"/>
                          <a:cs typeface="Times New Roman"/>
                        </a:rPr>
                        <a:t>1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latin typeface="Cambria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n-US" sz="2800" b="1" baseline="-25000">
                          <a:latin typeface="Cambria"/>
                          <a:ea typeface="Calibri"/>
                          <a:cs typeface="Times New Roman"/>
                        </a:rPr>
                        <a:t>2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latin typeface="Cambria"/>
                          <a:ea typeface="Calibri"/>
                          <a:cs typeface="Times New Roman"/>
                        </a:rPr>
                        <a:t>b (hs/y)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latin typeface="Cambria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en-US" sz="2800" b="1" baseline="-25000">
                          <a:latin typeface="Cambria"/>
                          <a:ea typeface="Calibri"/>
                          <a:cs typeface="Times New Roman"/>
                        </a:rPr>
                        <a:t>1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800">
                          <a:latin typeface="Cambria"/>
                          <a:ea typeface="Calibri"/>
                          <a:cs typeface="Arial"/>
                        </a:rPr>
                        <a:t>2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800">
                          <a:latin typeface="Cambria"/>
                          <a:ea typeface="Calibri"/>
                          <a:cs typeface="Arial"/>
                        </a:rPr>
                        <a:t>4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800" dirty="0" smtClean="0">
                          <a:latin typeface="Cambria"/>
                          <a:ea typeface="Calibri"/>
                          <a:cs typeface="Arial"/>
                        </a:rPr>
                        <a:t>4000</a:t>
                      </a:r>
                      <a:endParaRPr lang="hu-H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latin typeface="Cambria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en-US" sz="2800" b="1" baseline="-25000" dirty="0">
                          <a:latin typeface="Cambria"/>
                          <a:ea typeface="Calibri"/>
                          <a:cs typeface="Times New Roman"/>
                        </a:rPr>
                        <a:t>2</a:t>
                      </a:r>
                      <a:endParaRPr lang="hu-H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800" dirty="0" smtClean="0">
                          <a:latin typeface="Cambria"/>
                          <a:ea typeface="Calibri"/>
                          <a:cs typeface="Arial"/>
                        </a:rPr>
                        <a:t>2</a:t>
                      </a:r>
                      <a:endParaRPr lang="hu-H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800">
                          <a:latin typeface="Cambria"/>
                          <a:ea typeface="Calibri"/>
                          <a:cs typeface="Arial"/>
                        </a:rPr>
                        <a:t>2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800" dirty="0" smtClean="0">
                          <a:latin typeface="Cambria"/>
                          <a:ea typeface="Calibri"/>
                          <a:cs typeface="Arial"/>
                        </a:rPr>
                        <a:t>3000</a:t>
                      </a:r>
                      <a:endParaRPr lang="hu-H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800" b="1" dirty="0" smtClean="0">
                          <a:latin typeface="Cambria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en-US" sz="2800" b="1" kern="1200" baseline="-25000" dirty="0" smtClean="0">
                          <a:solidFill>
                            <a:schemeClr val="tx1"/>
                          </a:solidFill>
                          <a:latin typeface="Cambria"/>
                          <a:ea typeface="Calibri"/>
                          <a:cs typeface="Times New Roman"/>
                        </a:rPr>
                        <a:t>3</a:t>
                      </a:r>
                      <a:endParaRPr lang="hu-HU" sz="2800" b="1" kern="1200" baseline="-25000" dirty="0">
                        <a:solidFill>
                          <a:schemeClr val="tx1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800" dirty="0" smtClean="0">
                          <a:latin typeface="Cambria"/>
                          <a:ea typeface="Calibri"/>
                          <a:cs typeface="Arial"/>
                        </a:rPr>
                        <a:t>0</a:t>
                      </a:r>
                      <a:endParaRPr lang="hu-H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800">
                          <a:latin typeface="Cambria"/>
                          <a:ea typeface="Calibri"/>
                          <a:cs typeface="Arial"/>
                        </a:rPr>
                        <a:t>2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800">
                          <a:latin typeface="Cambria"/>
                          <a:ea typeface="Calibri"/>
                          <a:cs typeface="Arial"/>
                        </a:rPr>
                        <a:t>5000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latin typeface="Cambria"/>
                          <a:ea typeface="Calibri"/>
                          <a:cs typeface="Times New Roman"/>
                        </a:rPr>
                        <a:t>MIN (pcs/y)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800" dirty="0" smtClean="0">
                          <a:latin typeface="Cambria"/>
                          <a:ea typeface="Calibri"/>
                          <a:cs typeface="Arial"/>
                        </a:rPr>
                        <a:t>100</a:t>
                      </a:r>
                      <a:endParaRPr lang="hu-H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800" dirty="0" smtClean="0">
                          <a:latin typeface="Cambria"/>
                          <a:ea typeface="Calibri"/>
                          <a:cs typeface="Arial"/>
                        </a:rPr>
                        <a:t>0</a:t>
                      </a:r>
                      <a:endParaRPr lang="hu-H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800">
                          <a:latin typeface="Cambria"/>
                          <a:ea typeface="Calibri"/>
                          <a:cs typeface="Arial"/>
                        </a:rPr>
                        <a:t> 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latin typeface="Cambria"/>
                          <a:ea typeface="Calibri"/>
                          <a:cs typeface="Times New Roman"/>
                        </a:rPr>
                        <a:t>MAX (pcs/y)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800">
                          <a:latin typeface="Cambria"/>
                          <a:ea typeface="Calibri"/>
                          <a:cs typeface="Arial"/>
                        </a:rPr>
                        <a:t>1000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800" dirty="0" smtClean="0">
                          <a:latin typeface="Cambria"/>
                          <a:ea typeface="Calibri"/>
                          <a:cs typeface="Arial"/>
                        </a:rPr>
                        <a:t>800</a:t>
                      </a:r>
                      <a:endParaRPr lang="hu-H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800">
                          <a:latin typeface="Cambria"/>
                          <a:ea typeface="Calibri"/>
                          <a:cs typeface="Arial"/>
                        </a:rPr>
                        <a:t> 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latin typeface="Cambria"/>
                          <a:ea typeface="Calibri"/>
                          <a:cs typeface="Times New Roman"/>
                        </a:rPr>
                        <a:t>P ($/pcs)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smtClean="0">
                          <a:latin typeface="Cambria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hu-HU" sz="2800" b="1" dirty="0" smtClean="0">
                          <a:latin typeface="Cambria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2800" b="1" dirty="0" smtClean="0">
                          <a:latin typeface="Cambria"/>
                          <a:ea typeface="Calibri"/>
                          <a:cs typeface="Times New Roman"/>
                        </a:rPr>
                        <a:t>0</a:t>
                      </a:r>
                      <a:endParaRPr lang="hu-H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800" b="1" dirty="0" smtClean="0">
                          <a:latin typeface="Cambria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2800" b="1" dirty="0" smtClean="0">
                          <a:latin typeface="Cambria"/>
                          <a:ea typeface="Calibri"/>
                          <a:cs typeface="Times New Roman"/>
                        </a:rPr>
                        <a:t>0</a:t>
                      </a:r>
                      <a:endParaRPr lang="hu-H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latin typeface="Cambria"/>
                          <a:ea typeface="Calibri"/>
                          <a:cs typeface="Times New Roman"/>
                        </a:rPr>
                        <a:t> 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latin typeface="Cambria"/>
                          <a:ea typeface="Calibri"/>
                          <a:cs typeface="Times New Roman"/>
                        </a:rPr>
                        <a:t>CM($/pcs) 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800" b="1" dirty="0" smtClean="0">
                          <a:latin typeface="Cambria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US" sz="2800" b="1" dirty="0" smtClean="0">
                          <a:latin typeface="Cambria"/>
                          <a:ea typeface="Calibri"/>
                          <a:cs typeface="Times New Roman"/>
                        </a:rPr>
                        <a:t>0</a:t>
                      </a:r>
                      <a:endParaRPr lang="hu-H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latin typeface="Cambria"/>
                          <a:ea typeface="Calibri"/>
                          <a:cs typeface="Times New Roman"/>
                        </a:rPr>
                        <a:t>30</a:t>
                      </a:r>
                      <a:endParaRPr lang="hu-H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u-H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455</Words>
  <Application>Microsoft Office PowerPoint</Application>
  <PresentationFormat>Diavetítés a képernyőre (4:3 oldalarány)</PresentationFormat>
  <Paragraphs>214</Paragraphs>
  <Slides>14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Office-téma</vt:lpstr>
      <vt:lpstr>MVCP Exercise solving class</vt:lpstr>
      <vt:lpstr>Capacity calculations</vt:lpstr>
      <vt:lpstr>Answer the following questions</vt:lpstr>
      <vt:lpstr>Solution</vt:lpstr>
      <vt:lpstr>Calculation of the expected resource (=expected resource)</vt:lpstr>
      <vt:lpstr>Solution</vt:lpstr>
      <vt:lpstr>Linear programing</vt:lpstr>
      <vt:lpstr>Find the TR and profit maximizing product mixes</vt:lpstr>
      <vt:lpstr>Find the TR and profit maximizing product mixes</vt:lpstr>
      <vt:lpstr>Other product mix decisions </vt:lpstr>
      <vt:lpstr>Find the TR and profit maximizing product mixes</vt:lpstr>
      <vt:lpstr>Scheduling</vt:lpstr>
      <vt:lpstr>1st part</vt:lpstr>
      <vt:lpstr>2nd part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MVCP Exercise solving class</dc:title>
  <dc:creator>Kun András</dc:creator>
  <cp:lastModifiedBy>Kun András</cp:lastModifiedBy>
  <cp:revision>9</cp:revision>
  <dcterms:created xsi:type="dcterms:W3CDTF">2014-03-10T00:20:11Z</dcterms:created>
  <dcterms:modified xsi:type="dcterms:W3CDTF">2014-06-04T17:46:14Z</dcterms:modified>
</cp:coreProperties>
</file>