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8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0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7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06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23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65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8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9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9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4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6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A8DB8E-91FA-4B12-A702-4EB985777F2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510-C013-4138-9323-6D623756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2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2250" y="3302760"/>
            <a:ext cx="9558539" cy="1037894"/>
          </a:xfrm>
        </p:spPr>
        <p:txBody>
          <a:bodyPr/>
          <a:lstStyle/>
          <a:p>
            <a:pPr algn="ctr"/>
            <a:r>
              <a:rPr lang="hu-HU" sz="8800" b="1" dirty="0" smtClean="0"/>
              <a:t>A Black-Scholes modell</a:t>
            </a:r>
            <a:endParaRPr lang="en-US" sz="8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279086" y="6019326"/>
            <a:ext cx="3649057" cy="55889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Készítette: Dallos Dávid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279176" y="1514902"/>
            <a:ext cx="77382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5400" b="1" dirty="0" smtClean="0"/>
              <a:t> Mire használjuk?</a:t>
            </a:r>
          </a:p>
          <a:p>
            <a:pPr marL="914400" indent="-914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5400" b="1" dirty="0" smtClean="0"/>
              <a:t> Általános formulái</a:t>
            </a:r>
          </a:p>
          <a:p>
            <a:pPr marL="914400" indent="-914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5400" b="1" dirty="0" smtClean="0"/>
              <a:t> Használata R-ben</a:t>
            </a:r>
          </a:p>
          <a:p>
            <a:pPr marL="914400" indent="-914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5400" b="1" dirty="0" smtClean="0"/>
              <a:t> Példa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566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74220" y="420374"/>
            <a:ext cx="9404723" cy="1400530"/>
          </a:xfrm>
        </p:spPr>
        <p:txBody>
          <a:bodyPr/>
          <a:lstStyle/>
          <a:p>
            <a:pPr algn="ctr"/>
            <a:r>
              <a:rPr lang="hu-HU" sz="5400" b="1" dirty="0" smtClean="0"/>
              <a:t>Mire használjuk?</a:t>
            </a:r>
            <a:endParaRPr lang="en-US" sz="5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Black-Scholes formula pénzügyi termékekre kiírt opciók árát adja meg</a:t>
            </a:r>
          </a:p>
          <a:p>
            <a:r>
              <a:rPr lang="hu-HU" dirty="0" smtClean="0"/>
              <a:t>Ehhez a mögöttes termék árát, annak szórását, a lejáratig hátralévő időt és a kockázatmentes kamatot használja fel</a:t>
            </a:r>
          </a:p>
          <a:p>
            <a:r>
              <a:rPr lang="hu-HU" dirty="0" smtClean="0"/>
              <a:t>Feltételezi a mögöttes termék árának lognormális eloszlását, az árak folytonos mozgását és a piacokhoz való folyamatos hozzáférést</a:t>
            </a:r>
          </a:p>
          <a:p>
            <a:r>
              <a:rPr lang="en-US" dirty="0"/>
              <a:t>Könnyen alkalmazható a legkülönbözőbb eszközökre vonatkozó opciók értékelésére, beleértve a devizákra, kötvényekre és árucikkekre vonatkozó opciókat </a:t>
            </a:r>
            <a:r>
              <a:rPr lang="en-US" dirty="0" smtClean="0"/>
              <a:t>is</a:t>
            </a:r>
            <a:endParaRPr lang="hu-HU" dirty="0"/>
          </a:p>
          <a:p>
            <a:r>
              <a:rPr lang="hu-HU" dirty="0" smtClean="0"/>
              <a:t>Nagy hatással volt a piacokra, használata általánossá vált, az opciós tőzsdék üzletkötői nap mint nap használják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103310" y="1733268"/>
                <a:ext cx="8946541" cy="513155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b="1" dirty="0" smtClean="0"/>
                  <a:t>Opció értéke </a:t>
                </a:r>
                <a:r>
                  <a:rPr lang="hu-HU" dirty="0" smtClean="0"/>
                  <a:t>= </a:t>
                </a:r>
                <a:r>
                  <a:rPr lang="en-US" dirty="0" smtClean="0"/>
                  <a:t>[</a:t>
                </a:r>
                <a:r>
                  <a:rPr lang="hu-HU" dirty="0" smtClean="0"/>
                  <a:t> </a:t>
                </a:r>
                <a:r>
                  <a:rPr lang="en-US" b="1" dirty="0" smtClean="0"/>
                  <a:t>N(d1)</a:t>
                </a:r>
                <a:r>
                  <a:rPr lang="hu-HU" dirty="0" smtClean="0"/>
                  <a:t> </a:t>
                </a:r>
                <a:r>
                  <a:rPr lang="en-US" dirty="0" smtClean="0"/>
                  <a:t>×</a:t>
                </a:r>
                <a:r>
                  <a:rPr lang="hu-HU" dirty="0" smtClean="0"/>
                  <a:t> </a:t>
                </a:r>
                <a:r>
                  <a:rPr lang="hu-HU" b="1" dirty="0" smtClean="0"/>
                  <a:t>S</a:t>
                </a:r>
                <a:r>
                  <a:rPr lang="hu-HU" dirty="0" smtClean="0"/>
                  <a:t> </a:t>
                </a:r>
                <a:r>
                  <a:rPr lang="en-US" dirty="0" smtClean="0"/>
                  <a:t>]</a:t>
                </a:r>
                <a:r>
                  <a:rPr lang="hu-HU" dirty="0" smtClean="0"/>
                  <a:t> </a:t>
                </a:r>
                <a:r>
                  <a:rPr lang="en-US" dirty="0" smtClean="0"/>
                  <a:t>–</a:t>
                </a:r>
                <a:r>
                  <a:rPr lang="hu-HU" dirty="0" smtClean="0"/>
                  <a:t> </a:t>
                </a:r>
                <a:r>
                  <a:rPr lang="en-US" dirty="0" smtClean="0"/>
                  <a:t>[</a:t>
                </a:r>
                <a:r>
                  <a:rPr lang="hu-HU" dirty="0"/>
                  <a:t> </a:t>
                </a:r>
                <a:r>
                  <a:rPr lang="en-US" b="1" dirty="0" smtClean="0"/>
                  <a:t>N(d2</a:t>
                </a:r>
                <a:r>
                  <a:rPr lang="en-US" dirty="0" smtClean="0"/>
                  <a:t>)</a:t>
                </a:r>
                <a:r>
                  <a:rPr lang="hu-HU" dirty="0" smtClean="0"/>
                  <a:t> </a:t>
                </a:r>
                <a:r>
                  <a:rPr lang="en-US" dirty="0" smtClean="0"/>
                  <a:t>×</a:t>
                </a:r>
                <a:r>
                  <a:rPr lang="hu-HU" dirty="0" smtClean="0"/>
                  <a:t> ( </a:t>
                </a:r>
                <a:r>
                  <a:rPr lang="hu-HU" b="1" dirty="0" smtClean="0"/>
                  <a:t>K * e</a:t>
                </a:r>
                <a:r>
                  <a:rPr lang="hu-HU" b="1" baseline="30000" dirty="0" smtClean="0"/>
                  <a:t>-rt</a:t>
                </a:r>
                <a:r>
                  <a:rPr lang="hu-HU" dirty="0" smtClean="0"/>
                  <a:t> ) </a:t>
                </a:r>
                <a:r>
                  <a:rPr lang="en-US" dirty="0" smtClean="0"/>
                  <a:t>]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ahol,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r>
                  <a:rPr lang="hu-HU" b="1" dirty="0" smtClean="0"/>
                  <a:t>N(d)</a:t>
                </a:r>
                <a:r>
                  <a:rPr lang="hu-HU" dirty="0" smtClean="0"/>
                  <a:t> = a normális eloszlású valószínűségi változó eloszlásfüggvénye</a:t>
                </a:r>
              </a:p>
              <a:p>
                <a:r>
                  <a:rPr lang="hu-HU" b="1" dirty="0"/>
                  <a:t>S</a:t>
                </a:r>
                <a:r>
                  <a:rPr lang="hu-HU" dirty="0" smtClean="0"/>
                  <a:t> = a jelenlegi részvényárfolyam</a:t>
                </a:r>
              </a:p>
              <a:p>
                <a:r>
                  <a:rPr lang="hu-HU" b="1" dirty="0" smtClean="0"/>
                  <a:t>K </a:t>
                </a:r>
                <a:r>
                  <a:rPr lang="hu-HU" b="1" dirty="0"/>
                  <a:t>* e</a:t>
                </a:r>
                <a:r>
                  <a:rPr lang="hu-HU" b="1" baseline="30000" dirty="0"/>
                  <a:t>-rt</a:t>
                </a:r>
                <a:r>
                  <a:rPr lang="hu-HU" dirty="0"/>
                  <a:t> = </a:t>
                </a:r>
                <a:r>
                  <a:rPr lang="hu-HU" dirty="0" smtClean="0"/>
                  <a:t>az opció kötési árfolyamának jelenlegi értéke</a:t>
                </a:r>
              </a:p>
              <a:p>
                <a:r>
                  <a:rPr lang="hu-HU" b="1" dirty="0"/>
                  <a:t>t</a:t>
                </a:r>
                <a:r>
                  <a:rPr lang="hu-HU" dirty="0" smtClean="0"/>
                  <a:t> = a lejáratig hátralévő idő</a:t>
                </a:r>
              </a:p>
              <a:p>
                <a:r>
                  <a:rPr lang="hu-HU" b="1" dirty="0"/>
                  <a:t>r</a:t>
                </a:r>
                <a:r>
                  <a:rPr lang="hu-HU" dirty="0" smtClean="0"/>
                  <a:t> = a kockázatmentes kamatráta</a:t>
                </a:r>
                <a:endParaRPr lang="hu-HU" dirty="0"/>
              </a:p>
              <a:p>
                <a:r>
                  <a:rPr lang="hu-HU" b="1" dirty="0"/>
                  <a:t>d1</a:t>
                </a:r>
                <a:r>
                  <a:rPr lang="hu-HU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u-HU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hu-HU" i="1">
                            <a:latin typeface="Cambria Math" panose="02040503050406030204" pitchFamily="18" charset="0"/>
                          </a:rPr>
                          <m:t> + </m:t>
                        </m:r>
                        <m:d>
                          <m:d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l-GR" dirty="0"/>
                                  <m:t>σ</m:t>
                                </m:r>
                                <m:r>
                                  <a:rPr lang="hu-HU" i="1" baseline="30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hu-HU" i="1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σ</m:t>
                        </m:r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∗ √</m:t>
                        </m:r>
                        <m:r>
                          <m:rPr>
                            <m:nor/>
                          </m:rPr>
                          <a:rPr lang="hu-HU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hu-HU" dirty="0" smtClean="0"/>
              </a:p>
              <a:p>
                <a:endParaRPr lang="hu-HU" dirty="0"/>
              </a:p>
              <a:p>
                <a:r>
                  <a:rPr lang="hu-HU" b="1" dirty="0"/>
                  <a:t>d2</a:t>
                </a:r>
                <a:r>
                  <a:rPr lang="hu-HU" dirty="0"/>
                  <a:t> = d1- </a:t>
                </a:r>
                <a:r>
                  <a:rPr lang="el-GR" dirty="0"/>
                  <a:t>σ</a:t>
                </a:r>
                <a:r>
                  <a:rPr lang="hu-HU" dirty="0"/>
                  <a:t> * √t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0" y="1733268"/>
                <a:ext cx="8946541" cy="5131558"/>
              </a:xfrm>
              <a:blipFill rotWithShape="0">
                <a:blip r:embed="rId2"/>
                <a:stretch>
                  <a:fillRect l="-749" t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ím 1"/>
          <p:cNvSpPr txBox="1">
            <a:spLocks/>
          </p:cNvSpPr>
          <p:nvPr/>
        </p:nvSpPr>
        <p:spPr>
          <a:xfrm>
            <a:off x="874220" y="406729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5400" b="1" dirty="0" smtClean="0"/>
              <a:t>Általános formulái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85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832513" y="245659"/>
                <a:ext cx="11109277" cy="8436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 smtClean="0"/>
                  <a:t>Európai típusú eladási opció 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K 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-rt </a:t>
                </a:r>
                <a:r>
                  <a:rPr lang="hu-HU" dirty="0" smtClean="0"/>
                  <a:t> * </a:t>
                </a:r>
                <a:r>
                  <a:rPr lang="hu-HU" b="1" dirty="0" smtClean="0"/>
                  <a:t>N (-d</a:t>
                </a:r>
                <a:r>
                  <a:rPr lang="hu-HU" b="1" baseline="-25000" dirty="0" smtClean="0"/>
                  <a:t>2</a:t>
                </a:r>
                <a:r>
                  <a:rPr lang="hu-HU" b="1" dirty="0" smtClean="0"/>
                  <a:t>)</a:t>
                </a:r>
                <a:r>
                  <a:rPr lang="hu-HU" dirty="0" smtClean="0"/>
                  <a:t> – </a:t>
                </a:r>
                <a:r>
                  <a:rPr lang="hu-HU" b="1" dirty="0" smtClean="0"/>
                  <a:t>S</a:t>
                </a:r>
                <a:r>
                  <a:rPr lang="hu-HU" dirty="0" smtClean="0"/>
                  <a:t> * </a:t>
                </a:r>
                <a:r>
                  <a:rPr lang="hu-HU" b="1" dirty="0" smtClean="0"/>
                  <a:t>N(-d</a:t>
                </a:r>
                <a:r>
                  <a:rPr lang="hu-HU" b="1" baseline="-25000" dirty="0" smtClean="0"/>
                  <a:t>1</a:t>
                </a:r>
                <a:r>
                  <a:rPr lang="hu-HU" b="1" dirty="0" smtClean="0"/>
                  <a:t>)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b="1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 smtClean="0"/>
                  <a:t>Európai típusú vételi és eladási opció, osztalékfizetéssel 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</a:t>
                </a:r>
                <a:r>
                  <a:rPr lang="hu-HU" b="1" dirty="0" smtClean="0"/>
                  <a:t>S </a:t>
                </a:r>
                <a:r>
                  <a:rPr lang="hu-HU" b="1" dirty="0"/>
                  <a:t>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-qt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/>
                  <a:t>N </a:t>
                </a:r>
                <a:r>
                  <a:rPr lang="hu-HU" b="1" dirty="0" smtClean="0"/>
                  <a:t>(d</a:t>
                </a:r>
                <a:r>
                  <a:rPr lang="hu-HU" b="1" baseline="-25000" dirty="0" smtClean="0"/>
                  <a:t>1</a:t>
                </a:r>
                <a:r>
                  <a:rPr lang="hu-HU" b="1" dirty="0" smtClean="0"/>
                  <a:t>)</a:t>
                </a:r>
                <a:r>
                  <a:rPr lang="hu-HU" dirty="0" smtClean="0"/>
                  <a:t> </a:t>
                </a:r>
                <a:r>
                  <a:rPr lang="hu-HU" dirty="0"/>
                  <a:t>– </a:t>
                </a:r>
                <a:r>
                  <a:rPr lang="hu-HU" b="1" dirty="0"/>
                  <a:t>K * e</a:t>
                </a:r>
                <a:r>
                  <a:rPr lang="hu-HU" b="1" baseline="30000" dirty="0"/>
                  <a:t>-rt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 smtClean="0"/>
                  <a:t>N(d</a:t>
                </a:r>
                <a:r>
                  <a:rPr lang="hu-HU" b="1" baseline="-25000" dirty="0" smtClean="0"/>
                  <a:t>2</a:t>
                </a:r>
                <a:r>
                  <a:rPr lang="hu-HU" b="1" dirty="0" smtClean="0"/>
                  <a:t>) , </a:t>
                </a:r>
                <a:r>
                  <a:rPr lang="hu-HU" i="1" dirty="0" smtClean="0"/>
                  <a:t>ahol q = osztalékhozam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K * e</a:t>
                </a:r>
                <a:r>
                  <a:rPr lang="hu-HU" b="1" baseline="30000" dirty="0"/>
                  <a:t>-rt </a:t>
                </a:r>
                <a:r>
                  <a:rPr lang="hu-HU" dirty="0"/>
                  <a:t> * </a:t>
                </a:r>
                <a:r>
                  <a:rPr lang="hu-HU" b="1" dirty="0"/>
                  <a:t>N (-d</a:t>
                </a:r>
                <a:r>
                  <a:rPr lang="hu-HU" b="1" baseline="-25000" dirty="0"/>
                  <a:t>2</a:t>
                </a:r>
                <a:r>
                  <a:rPr lang="hu-HU" b="1" dirty="0"/>
                  <a:t>)</a:t>
                </a:r>
                <a:r>
                  <a:rPr lang="hu-HU" dirty="0"/>
                  <a:t> – </a:t>
                </a:r>
                <a:r>
                  <a:rPr lang="hu-HU" b="1" dirty="0"/>
                  <a:t>S * e</a:t>
                </a:r>
                <a:r>
                  <a:rPr lang="hu-HU" b="1" baseline="30000" dirty="0"/>
                  <a:t>-qt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/>
                  <a:t>N(-d</a:t>
                </a:r>
                <a:r>
                  <a:rPr lang="hu-HU" b="1" baseline="-25000" dirty="0"/>
                  <a:t>1</a:t>
                </a:r>
                <a:r>
                  <a:rPr lang="hu-HU" b="1" dirty="0" smtClean="0"/>
                  <a:t>) </a:t>
                </a:r>
                <a:r>
                  <a:rPr lang="hu-HU" i="1" dirty="0" smtClean="0"/>
                  <a:t>, ahol </a:t>
                </a:r>
                <a:r>
                  <a:rPr lang="hu-HU" i="1" dirty="0"/>
                  <a:t>d1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hu-HU" i="1">
                            <a:latin typeface="Cambria Math" panose="02040503050406030204" pitchFamily="18" charset="0"/>
                          </a:rPr>
                          <m:t> + </m:t>
                        </m:r>
                        <m:d>
                          <m:d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l-GR" i="1" dirty="0"/>
                                  <m:t>σ</m:t>
                                </m:r>
                                <m:r>
                                  <a:rPr lang="hu-HU" i="1" baseline="30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hu-HU" i="1">
                            <a:latin typeface="Cambria Math" panose="02040503050406030204" pitchFamily="18" charset="0"/>
                          </a:rPr>
                          <m:t> ∗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i="1" dirty="0"/>
                          <m:t>σ</m:t>
                        </m:r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∗ √</m:t>
                        </m:r>
                        <m:r>
                          <m:rPr>
                            <m:nor/>
                          </m:rPr>
                          <a:rPr lang="hu-HU" i="1">
                            <a:latin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hu-HU" b="1" i="1" dirty="0" smtClean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b="1" dirty="0" smtClean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 smtClean="0"/>
                  <a:t>Európai típusú vételi és eladási opció határidős ügyleten 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</a:t>
                </a:r>
                <a:r>
                  <a:rPr lang="hu-HU" b="1" dirty="0" smtClean="0"/>
                  <a:t>F </a:t>
                </a:r>
                <a:r>
                  <a:rPr lang="hu-HU" b="1" dirty="0"/>
                  <a:t>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-rt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/>
                  <a:t>N (d</a:t>
                </a:r>
                <a:r>
                  <a:rPr lang="hu-HU" b="1" baseline="-25000" dirty="0"/>
                  <a:t>1</a:t>
                </a:r>
                <a:r>
                  <a:rPr lang="hu-HU" b="1" dirty="0"/>
                  <a:t>)</a:t>
                </a:r>
                <a:r>
                  <a:rPr lang="hu-HU" dirty="0"/>
                  <a:t> – </a:t>
                </a:r>
                <a:r>
                  <a:rPr lang="hu-HU" b="1" dirty="0"/>
                  <a:t>K * e</a:t>
                </a:r>
                <a:r>
                  <a:rPr lang="hu-HU" b="1" baseline="30000" dirty="0"/>
                  <a:t>-rt </a:t>
                </a:r>
                <a:r>
                  <a:rPr lang="hu-HU" dirty="0"/>
                  <a:t> * </a:t>
                </a:r>
                <a:r>
                  <a:rPr lang="hu-HU" b="1" dirty="0"/>
                  <a:t>N(d</a:t>
                </a:r>
                <a:r>
                  <a:rPr lang="hu-HU" b="1" baseline="-25000" dirty="0"/>
                  <a:t>2</a:t>
                </a:r>
                <a:r>
                  <a:rPr lang="hu-HU" b="1" dirty="0"/>
                  <a:t>) </a:t>
                </a:r>
                <a:r>
                  <a:rPr lang="hu-HU" b="1" dirty="0" smtClean="0"/>
                  <a:t>, </a:t>
                </a:r>
                <a:r>
                  <a:rPr lang="hu-HU" i="1" dirty="0" smtClean="0"/>
                  <a:t>ahol F = forward vagy futures kezdeti értéke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</a:t>
                </a:r>
                <a:r>
                  <a:rPr lang="hu-HU" b="1" dirty="0" smtClean="0"/>
                  <a:t>K </a:t>
                </a:r>
                <a:r>
                  <a:rPr lang="hu-HU" b="1" dirty="0"/>
                  <a:t>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-rt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/>
                  <a:t>N </a:t>
                </a:r>
                <a:r>
                  <a:rPr lang="hu-HU" b="1" dirty="0" smtClean="0"/>
                  <a:t>(-d</a:t>
                </a:r>
                <a:r>
                  <a:rPr lang="hu-HU" b="1" baseline="-25000" dirty="0" smtClean="0"/>
                  <a:t>2</a:t>
                </a:r>
                <a:r>
                  <a:rPr lang="hu-HU" b="1" dirty="0" smtClean="0"/>
                  <a:t>)</a:t>
                </a:r>
                <a:r>
                  <a:rPr lang="hu-HU" dirty="0" smtClean="0"/>
                  <a:t> </a:t>
                </a:r>
                <a:r>
                  <a:rPr lang="hu-HU" dirty="0"/>
                  <a:t>– </a:t>
                </a:r>
                <a:r>
                  <a:rPr lang="hu-HU" b="1" dirty="0" smtClean="0"/>
                  <a:t>F </a:t>
                </a:r>
                <a:r>
                  <a:rPr lang="hu-HU" b="1" dirty="0"/>
                  <a:t>* e</a:t>
                </a:r>
                <a:r>
                  <a:rPr lang="hu-HU" b="1" baseline="30000" dirty="0"/>
                  <a:t>-rt </a:t>
                </a:r>
                <a:r>
                  <a:rPr lang="hu-HU" dirty="0"/>
                  <a:t> * </a:t>
                </a:r>
                <a:r>
                  <a:rPr lang="hu-HU" b="1" dirty="0" smtClean="0"/>
                  <a:t>N(-d</a:t>
                </a:r>
                <a:r>
                  <a:rPr lang="hu-HU" b="1" baseline="-25000" dirty="0" smtClean="0"/>
                  <a:t>1</a:t>
                </a:r>
                <a:r>
                  <a:rPr lang="hu-HU" b="1" dirty="0" smtClean="0"/>
                  <a:t>)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b="1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 smtClean="0"/>
                  <a:t>Európai típusú vételi és eladási opció árfolyamügyleten 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S 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-rf*t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/>
                  <a:t>N (d</a:t>
                </a:r>
                <a:r>
                  <a:rPr lang="hu-HU" b="1" baseline="-25000" dirty="0"/>
                  <a:t>1</a:t>
                </a:r>
                <a:r>
                  <a:rPr lang="hu-HU" b="1" dirty="0"/>
                  <a:t>)</a:t>
                </a:r>
                <a:r>
                  <a:rPr lang="hu-HU" dirty="0"/>
                  <a:t> – </a:t>
                </a:r>
                <a:r>
                  <a:rPr lang="hu-HU" b="1" dirty="0"/>
                  <a:t>K * e</a:t>
                </a:r>
                <a:r>
                  <a:rPr lang="hu-HU" b="1" baseline="30000" dirty="0"/>
                  <a:t>-rt </a:t>
                </a:r>
                <a:r>
                  <a:rPr lang="hu-HU" dirty="0"/>
                  <a:t> * </a:t>
                </a:r>
                <a:r>
                  <a:rPr lang="hu-HU" b="1" dirty="0"/>
                  <a:t>N(d</a:t>
                </a:r>
                <a:r>
                  <a:rPr lang="hu-HU" b="1" baseline="-25000" dirty="0"/>
                  <a:t>2</a:t>
                </a:r>
                <a:r>
                  <a:rPr lang="hu-HU" b="1" dirty="0" smtClean="0"/>
                  <a:t>)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/>
                  <a:t>	 </a:t>
                </a:r>
                <a:r>
                  <a:rPr lang="hu-HU" b="1" dirty="0" smtClean="0"/>
                  <a:t>K </a:t>
                </a:r>
                <a:r>
                  <a:rPr lang="hu-HU" b="1" dirty="0"/>
                  <a:t>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-rt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/>
                  <a:t>N </a:t>
                </a:r>
                <a:r>
                  <a:rPr lang="hu-HU" b="1" dirty="0" smtClean="0"/>
                  <a:t>(-d</a:t>
                </a:r>
                <a:r>
                  <a:rPr lang="hu-HU" b="1" baseline="-25000" dirty="0" smtClean="0"/>
                  <a:t>2</a:t>
                </a:r>
                <a:r>
                  <a:rPr lang="hu-HU" b="1" dirty="0" smtClean="0"/>
                  <a:t>)</a:t>
                </a:r>
                <a:r>
                  <a:rPr lang="hu-HU" dirty="0" smtClean="0"/>
                  <a:t> </a:t>
                </a:r>
                <a:r>
                  <a:rPr lang="hu-HU" dirty="0"/>
                  <a:t>– </a:t>
                </a:r>
                <a:r>
                  <a:rPr lang="hu-HU" b="1" dirty="0" smtClean="0"/>
                  <a:t>S </a:t>
                </a:r>
                <a:r>
                  <a:rPr lang="hu-HU" b="1" dirty="0"/>
                  <a:t>* </a:t>
                </a:r>
                <a:r>
                  <a:rPr lang="hu-HU" b="1" dirty="0" smtClean="0"/>
                  <a:t>e</a:t>
                </a:r>
                <a:r>
                  <a:rPr lang="hu-HU" b="1" baseline="30000" dirty="0" smtClean="0"/>
                  <a:t>-rf*t </a:t>
                </a:r>
                <a:r>
                  <a:rPr lang="hu-HU" dirty="0" smtClean="0"/>
                  <a:t> </a:t>
                </a:r>
                <a:r>
                  <a:rPr lang="hu-HU" dirty="0"/>
                  <a:t>* </a:t>
                </a:r>
                <a:r>
                  <a:rPr lang="hu-HU" b="1" dirty="0" smtClean="0"/>
                  <a:t>N(-d</a:t>
                </a:r>
                <a:r>
                  <a:rPr lang="hu-HU" b="1" baseline="-25000" dirty="0" smtClean="0"/>
                  <a:t>1</a:t>
                </a:r>
                <a:r>
                  <a:rPr lang="hu-HU" b="1" dirty="0" smtClean="0"/>
                  <a:t>)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b="1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 smtClean="0"/>
                  <a:t> </a:t>
                </a:r>
                <a:endParaRPr lang="hu-HU" dirty="0" smtClean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b="1" dirty="0" smtClean="0"/>
                  <a:t>	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b="1" dirty="0" smtClean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b="1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13" y="245659"/>
                <a:ext cx="11109277" cy="8436348"/>
              </a:xfrm>
              <a:prstGeom prst="rect">
                <a:avLst/>
              </a:prstGeom>
              <a:blipFill rotWithShape="0">
                <a:blip r:embed="rId2"/>
                <a:stretch>
                  <a:fillRect l="-494" t="-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9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0" y="2134804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GBSOption</a:t>
            </a:r>
            <a:r>
              <a:rPr lang="hu-HU" b="1" dirty="0" smtClean="0"/>
              <a:t> </a:t>
            </a:r>
            <a:r>
              <a:rPr lang="en-US" b="1" dirty="0" smtClean="0"/>
              <a:t>(</a:t>
            </a:r>
            <a:r>
              <a:rPr lang="hu-HU" b="1" dirty="0" smtClean="0"/>
              <a:t> </a:t>
            </a:r>
            <a:r>
              <a:rPr lang="en-US" b="1" dirty="0" smtClean="0"/>
              <a:t>TypeFlag</a:t>
            </a:r>
            <a:r>
              <a:rPr lang="en-US" b="1" dirty="0"/>
              <a:t>, S, X, Time, r, b, </a:t>
            </a:r>
            <a:r>
              <a:rPr lang="en-US" b="1" dirty="0" smtClean="0"/>
              <a:t>sigma,</a:t>
            </a:r>
            <a:r>
              <a:rPr lang="hu-HU" b="1" dirty="0" smtClean="0"/>
              <a:t> </a:t>
            </a:r>
            <a:r>
              <a:rPr lang="en-US" b="1" dirty="0" smtClean="0"/>
              <a:t>title, description</a:t>
            </a:r>
            <a:r>
              <a:rPr lang="hu-HU" b="1" dirty="0" smtClean="0"/>
              <a:t> </a:t>
            </a:r>
            <a:r>
              <a:rPr lang="en-US" b="1" dirty="0" smtClean="0"/>
              <a:t>)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Ahol, </a:t>
            </a:r>
          </a:p>
          <a:p>
            <a:pPr marL="0" indent="0">
              <a:buNone/>
            </a:pPr>
            <a:r>
              <a:rPr lang="hu-HU" b="1" dirty="0" smtClean="0"/>
              <a:t>TypeFlag</a:t>
            </a:r>
            <a:r>
              <a:rPr lang="hu-HU" dirty="0" smtClean="0"/>
              <a:t> = c (call opció), vagy p (put opció)</a:t>
            </a:r>
          </a:p>
          <a:p>
            <a:pPr marL="0" indent="0">
              <a:buNone/>
            </a:pPr>
            <a:r>
              <a:rPr lang="hu-HU" b="1" dirty="0" smtClean="0"/>
              <a:t>S</a:t>
            </a:r>
            <a:r>
              <a:rPr lang="hu-HU" dirty="0" smtClean="0"/>
              <a:t> = a mögöttes eszköz spot árfolyama</a:t>
            </a:r>
          </a:p>
          <a:p>
            <a:pPr marL="0" indent="0">
              <a:buNone/>
            </a:pPr>
            <a:r>
              <a:rPr lang="hu-HU" b="1" dirty="0" smtClean="0"/>
              <a:t>X</a:t>
            </a:r>
            <a:r>
              <a:rPr lang="hu-HU" dirty="0" smtClean="0"/>
              <a:t> = a kötési árfolyam</a:t>
            </a:r>
          </a:p>
          <a:p>
            <a:pPr marL="0" indent="0">
              <a:buNone/>
            </a:pPr>
            <a:r>
              <a:rPr lang="hu-HU" b="1" dirty="0" smtClean="0"/>
              <a:t>Time</a:t>
            </a:r>
            <a:r>
              <a:rPr lang="hu-HU" dirty="0" smtClean="0"/>
              <a:t> = a futamidő</a:t>
            </a:r>
          </a:p>
          <a:p>
            <a:pPr marL="0" indent="0">
              <a:buNone/>
            </a:pPr>
            <a:r>
              <a:rPr lang="hu-HU" b="1" dirty="0" smtClean="0"/>
              <a:t>r</a:t>
            </a:r>
            <a:r>
              <a:rPr lang="hu-HU" dirty="0" smtClean="0"/>
              <a:t> = a névleges kamatráta</a:t>
            </a:r>
          </a:p>
          <a:p>
            <a:pPr marL="0" indent="0">
              <a:buNone/>
            </a:pPr>
            <a:r>
              <a:rPr lang="hu-HU" b="1" dirty="0" smtClean="0"/>
              <a:t>b</a:t>
            </a:r>
            <a:r>
              <a:rPr lang="hu-HU" dirty="0" smtClean="0"/>
              <a:t> = eszköz megszerzési költségráta ( kamatráta – hozam )</a:t>
            </a:r>
          </a:p>
          <a:p>
            <a:pPr marL="0" indent="0">
              <a:buNone/>
            </a:pPr>
            <a:r>
              <a:rPr lang="hu-HU" b="1" dirty="0" smtClean="0"/>
              <a:t>sigma</a:t>
            </a:r>
            <a:r>
              <a:rPr lang="hu-HU" dirty="0" smtClean="0"/>
              <a:t> = a mögöttes termék volatilitása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74220" y="420372"/>
            <a:ext cx="9404723" cy="1400530"/>
          </a:xfrm>
        </p:spPr>
        <p:txBody>
          <a:bodyPr/>
          <a:lstStyle/>
          <a:p>
            <a:pPr algn="ctr"/>
            <a:r>
              <a:rPr lang="hu-HU" sz="5400" b="1" dirty="0" smtClean="0"/>
              <a:t>Használata R-ben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755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Vegyünk </a:t>
            </a:r>
            <a:r>
              <a:rPr lang="en-US" dirty="0" smtClean="0"/>
              <a:t>egy </a:t>
            </a:r>
            <a:r>
              <a:rPr lang="en-US" dirty="0"/>
              <a:t>európai típusú </a:t>
            </a:r>
            <a:endParaRPr lang="hu-HU" dirty="0"/>
          </a:p>
          <a:p>
            <a:pPr marL="0" indent="0">
              <a:buNone/>
            </a:pPr>
            <a:r>
              <a:rPr lang="en-US" dirty="0" smtClean="0"/>
              <a:t>eladási opció</a:t>
            </a:r>
            <a:r>
              <a:rPr lang="hu-HU" dirty="0" smtClean="0"/>
              <a:t>t</a:t>
            </a:r>
            <a:r>
              <a:rPr lang="en-US" dirty="0" smtClean="0"/>
              <a:t> </a:t>
            </a:r>
            <a:r>
              <a:rPr lang="en-US" b="1" dirty="0" smtClean="0"/>
              <a:t>6</a:t>
            </a:r>
            <a:r>
              <a:rPr lang="hu-HU" b="1" dirty="0" smtClean="0"/>
              <a:t> </a:t>
            </a:r>
            <a:r>
              <a:rPr lang="en-US" b="1" dirty="0" smtClean="0"/>
              <a:t>hónapos</a:t>
            </a:r>
            <a:r>
              <a:rPr lang="en-US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en-US" dirty="0" smtClean="0"/>
              <a:t>lejárattal.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/>
              <a:t>részvényindex 100</a:t>
            </a:r>
            <a:r>
              <a:rPr lang="en-US" dirty="0" smtClean="0"/>
              <a:t>,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en-US" b="1" dirty="0" smtClean="0"/>
              <a:t>kötési </a:t>
            </a:r>
            <a:r>
              <a:rPr lang="en-US" b="1" dirty="0"/>
              <a:t>árfolyam 95</a:t>
            </a:r>
            <a:r>
              <a:rPr lang="en-US" dirty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/>
              <a:t>kockázatmentes </a:t>
            </a:r>
            <a:r>
              <a:rPr lang="en-US" b="1" dirty="0" smtClean="0"/>
              <a:t>ráta</a:t>
            </a:r>
            <a:r>
              <a:rPr lang="hu-HU" b="1" dirty="0"/>
              <a:t> </a:t>
            </a:r>
            <a:r>
              <a:rPr lang="pt-BR" b="1" dirty="0" smtClean="0"/>
              <a:t>10</a:t>
            </a:r>
            <a:r>
              <a:rPr lang="pt-BR" b="1" dirty="0"/>
              <a:t>%</a:t>
            </a:r>
            <a:r>
              <a:rPr lang="pt-BR" dirty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pt-BR" dirty="0" smtClean="0"/>
              <a:t>az </a:t>
            </a:r>
            <a:r>
              <a:rPr lang="pt-BR" b="1" dirty="0"/>
              <a:t>osztalékhozam évi 5%</a:t>
            </a:r>
            <a:r>
              <a:rPr lang="pt-BR" dirty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b="1" dirty="0" smtClean="0"/>
              <a:t>volatilitás</a:t>
            </a:r>
            <a:r>
              <a:rPr lang="hu-HU" b="1" dirty="0" smtClean="0"/>
              <a:t> </a:t>
            </a:r>
            <a:r>
              <a:rPr lang="en-US" b="1" dirty="0" smtClean="0"/>
              <a:t>25%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</a:p>
          <a:p>
            <a:endParaRPr lang="hu-HU" sz="2500" b="1" dirty="0" smtClean="0"/>
          </a:p>
          <a:p>
            <a:r>
              <a:rPr lang="hu-HU" sz="2500" b="1" dirty="0" smtClean="0"/>
              <a:t>Mennyi a vételi ár?</a:t>
            </a:r>
          </a:p>
          <a:p>
            <a:endParaRPr lang="en-US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74220" y="420374"/>
            <a:ext cx="9404723" cy="1400530"/>
          </a:xfrm>
        </p:spPr>
        <p:txBody>
          <a:bodyPr/>
          <a:lstStyle/>
          <a:p>
            <a:pPr algn="ctr"/>
            <a:r>
              <a:rPr lang="hu-HU" sz="5400" b="1" dirty="0" smtClean="0"/>
              <a:t>Példa</a:t>
            </a:r>
            <a:endParaRPr lang="en-US" sz="5400" b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668" y="1908544"/>
            <a:ext cx="7276240" cy="48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236841" y="1201003"/>
            <a:ext cx="9558539" cy="1037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8800" b="1" dirty="0" smtClean="0"/>
              <a:t>Források</a:t>
            </a:r>
            <a:endParaRPr lang="en-US" sz="8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402006" y="3370997"/>
            <a:ext cx="75472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John C. Hull</a:t>
            </a:r>
            <a:r>
              <a:rPr lang="hu-HU" sz="2400" dirty="0" smtClean="0"/>
              <a:t> </a:t>
            </a:r>
            <a:r>
              <a:rPr lang="en-US" sz="2400" dirty="0" smtClean="0"/>
              <a:t>- Opciók, határidős ügyletek és egyéb származtatott termékek</a:t>
            </a:r>
            <a:endParaRPr lang="hu-HU" sz="2400" dirty="0" smtClean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dirty="0" smtClean="0"/>
              <a:t>Dr. Tarnóczi Tibor - Opcióértékelés jegyzet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dirty="0" smtClean="0"/>
              <a:t>Tankonyvtar.hu – Dr. Bartha Dénes – Modern vállalati pénzügyek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17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114011" y="1569494"/>
            <a:ext cx="9558539" cy="10378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8800" b="1" dirty="0" smtClean="0"/>
              <a:t>Köszönöm a figyelmet!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2811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482</TotalTime>
  <Words>282</Words>
  <Application>Microsoft Office PowerPoint</Application>
  <PresentationFormat>Szélesvásznú</PresentationFormat>
  <Paragraphs>67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Century Gothic</vt:lpstr>
      <vt:lpstr>Wingdings 3</vt:lpstr>
      <vt:lpstr>Ion</vt:lpstr>
      <vt:lpstr>A Black-Scholes modell</vt:lpstr>
      <vt:lpstr>PowerPoint bemutató</vt:lpstr>
      <vt:lpstr>Mire használjuk?</vt:lpstr>
      <vt:lpstr>PowerPoint bemutató</vt:lpstr>
      <vt:lpstr>PowerPoint bemutató</vt:lpstr>
      <vt:lpstr>Használata R-ben</vt:lpstr>
      <vt:lpstr>Példa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Dallos Dávid</dc:creator>
  <cp:lastModifiedBy>Dallos Dávid</cp:lastModifiedBy>
  <cp:revision>37</cp:revision>
  <dcterms:created xsi:type="dcterms:W3CDTF">2017-11-19T09:02:15Z</dcterms:created>
  <dcterms:modified xsi:type="dcterms:W3CDTF">2017-11-30T11:52:14Z</dcterms:modified>
</cp:coreProperties>
</file>