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0" r:id="rId3"/>
    <p:sldId id="263" r:id="rId4"/>
    <p:sldId id="264" r:id="rId5"/>
    <p:sldId id="265" r:id="rId6"/>
    <p:sldId id="266" r:id="rId7"/>
    <p:sldId id="267" r:id="rId8"/>
    <p:sldId id="269" r:id="rId9"/>
    <p:sldId id="268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F918E-674E-4FF2-8B74-5761E71BB135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23D6B-6A08-4327-ADB2-B3F372FE3208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5BE7-C583-4C09-A370-4B87D0D5DE6C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206-0A41-44D8-A42D-C0C1139D6C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5BE7-C583-4C09-A370-4B87D0D5DE6C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206-0A41-44D8-A42D-C0C1139D6C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5BE7-C583-4C09-A370-4B87D0D5DE6C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206-0A41-44D8-A42D-C0C1139D6C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5BE7-C583-4C09-A370-4B87D0D5DE6C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206-0A41-44D8-A42D-C0C1139D6C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5BE7-C583-4C09-A370-4B87D0D5DE6C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206-0A41-44D8-A42D-C0C1139D6C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5BE7-C583-4C09-A370-4B87D0D5DE6C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206-0A41-44D8-A42D-C0C1139D6C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5BE7-C583-4C09-A370-4B87D0D5DE6C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206-0A41-44D8-A42D-C0C1139D6C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5BE7-C583-4C09-A370-4B87D0D5DE6C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206-0A41-44D8-A42D-C0C1139D6C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5BE7-C583-4C09-A370-4B87D0D5DE6C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206-0A41-44D8-A42D-C0C1139D6C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5BE7-C583-4C09-A370-4B87D0D5DE6C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206-0A41-44D8-A42D-C0C1139D6C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5BE7-C583-4C09-A370-4B87D0D5DE6C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206-0A41-44D8-A42D-C0C1139D6C3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55BE7-C583-4C09-A370-4B87D0D5DE6C}" type="datetimeFigureOut">
              <a:rPr lang="hu-HU" smtClean="0"/>
              <a:t>2017.10.25.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EC206-0A41-44D8-A42D-C0C1139D6C36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trik\Desktop\Money.jpg"/>
          <p:cNvPicPr>
            <a:picLocks noChangeAspect="1" noChangeArrowheads="1"/>
          </p:cNvPicPr>
          <p:nvPr/>
        </p:nvPicPr>
        <p:blipFill>
          <a:blip r:embed="rId2">
            <a:lum bright="-62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94728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effectLst>
            <a:innerShdw blurRad="63500" dist="50800" dir="16200000">
              <a:schemeClr val="bg1">
                <a:alpha val="50000"/>
              </a:schemeClr>
            </a:innerShdw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14511"/>
          </a:xfrm>
        </p:spPr>
        <p:txBody>
          <a:bodyPr/>
          <a:lstStyle/>
          <a:p>
            <a:r>
              <a:rPr lang="hu-HU" b="1" dirty="0" err="1">
                <a:solidFill>
                  <a:schemeClr val="bg1"/>
                </a:solidFill>
              </a:rPr>
              <a:t>Volatilitás</a:t>
            </a:r>
            <a:r>
              <a:rPr lang="hu-H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6000768"/>
            <a:ext cx="6829428" cy="500066"/>
          </a:xfrm>
        </p:spPr>
        <p:txBody>
          <a:bodyPr>
            <a:normAutofit/>
          </a:bodyPr>
          <a:lstStyle/>
          <a:p>
            <a:r>
              <a:rPr lang="hu-HU" sz="1600" dirty="0" smtClean="0"/>
              <a:t>Készítette: </a:t>
            </a:r>
            <a:r>
              <a:rPr lang="hu-HU" sz="1600" dirty="0" err="1" smtClean="0"/>
              <a:t>Perecz</a:t>
            </a:r>
            <a:r>
              <a:rPr lang="hu-HU" sz="1600" dirty="0" smtClean="0"/>
              <a:t> Patrik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trik\Desktop\Money.jpg"/>
          <p:cNvPicPr>
            <a:picLocks noChangeAspect="1" noChangeArrowheads="1"/>
          </p:cNvPicPr>
          <p:nvPr/>
        </p:nvPicPr>
        <p:blipFill>
          <a:blip r:embed="rId2">
            <a:lum bright="-62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94728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effectLst>
            <a:innerShdw blurRad="63500" dist="50800" dir="16200000">
              <a:schemeClr val="bg1">
                <a:alpha val="50000"/>
              </a:schemeClr>
            </a:innerShdw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43172" y="-142900"/>
            <a:ext cx="7772400" cy="1714511"/>
          </a:xfrm>
        </p:spPr>
        <p:txBody>
          <a:bodyPr/>
          <a:lstStyle/>
          <a:p>
            <a:r>
              <a:rPr lang="hu-HU" b="1" dirty="0" err="1">
                <a:solidFill>
                  <a:schemeClr val="bg1"/>
                </a:solidFill>
              </a:rPr>
              <a:t>Volatilitás</a:t>
            </a:r>
            <a:r>
              <a:rPr lang="hu-H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829428" cy="4286280"/>
          </a:xfrm>
        </p:spPr>
        <p:txBody>
          <a:bodyPr>
            <a:normAutofit/>
          </a:bodyPr>
          <a:lstStyle/>
          <a:p>
            <a:pPr algn="l"/>
            <a:r>
              <a:rPr lang="hu-HU" sz="1800" dirty="0" smtClean="0">
                <a:solidFill>
                  <a:srgbClr val="92D050"/>
                </a:solidFill>
              </a:rPr>
              <a:t>Fogalma :</a:t>
            </a:r>
          </a:p>
          <a:p>
            <a:pPr algn="l"/>
            <a:r>
              <a:rPr lang="hu-HU" sz="1800" dirty="0">
                <a:solidFill>
                  <a:schemeClr val="bg1"/>
                </a:solidFill>
              </a:rPr>
              <a:t>A </a:t>
            </a:r>
            <a:r>
              <a:rPr lang="hu-HU" sz="1800" dirty="0" err="1">
                <a:solidFill>
                  <a:schemeClr val="bg1"/>
                </a:solidFill>
              </a:rPr>
              <a:t>volatilitás</a:t>
            </a:r>
            <a:r>
              <a:rPr lang="hu-HU" sz="1800" dirty="0">
                <a:solidFill>
                  <a:schemeClr val="bg1"/>
                </a:solidFill>
              </a:rPr>
              <a:t> egy olyan fogalom, amellyel az árfolyamok mozgékonyságát, változékonyságát fejezzük ki. A </a:t>
            </a:r>
            <a:r>
              <a:rPr lang="hu-HU" sz="1800" dirty="0" err="1">
                <a:solidFill>
                  <a:schemeClr val="bg1"/>
                </a:solidFill>
              </a:rPr>
              <a:t>volatilitás</a:t>
            </a:r>
            <a:r>
              <a:rPr lang="hu-HU" sz="1800" dirty="0">
                <a:solidFill>
                  <a:schemeClr val="bg1"/>
                </a:solidFill>
              </a:rPr>
              <a:t> több tényezőből épül fel és jellemző az adott részvényre/devizára</a:t>
            </a:r>
            <a:r>
              <a:rPr lang="hu-HU" sz="18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hu-HU" sz="1800" dirty="0" smtClean="0">
              <a:solidFill>
                <a:schemeClr val="bg1"/>
              </a:solidFill>
            </a:endParaRPr>
          </a:p>
          <a:p>
            <a:pPr algn="l"/>
            <a:r>
              <a:rPr lang="hu-HU" sz="1800" dirty="0" smtClean="0">
                <a:solidFill>
                  <a:srgbClr val="92D050"/>
                </a:solidFill>
              </a:rPr>
              <a:t>Értelmezése </a:t>
            </a:r>
            <a:r>
              <a:rPr lang="hu-HU" sz="1800" dirty="0" smtClean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hu-HU" sz="1800" dirty="0">
                <a:solidFill>
                  <a:schemeClr val="bg1"/>
                </a:solidFill>
              </a:rPr>
              <a:t>A </a:t>
            </a:r>
            <a:r>
              <a:rPr lang="hu-HU" sz="1800" dirty="0" err="1">
                <a:solidFill>
                  <a:schemeClr val="bg1"/>
                </a:solidFill>
              </a:rPr>
              <a:t>volatilitás</a:t>
            </a:r>
            <a:r>
              <a:rPr lang="hu-HU" sz="1800" dirty="0">
                <a:solidFill>
                  <a:schemeClr val="bg1"/>
                </a:solidFill>
              </a:rPr>
              <a:t> </a:t>
            </a:r>
            <a:r>
              <a:rPr lang="hu-HU" sz="1800" dirty="0" err="1">
                <a:solidFill>
                  <a:schemeClr val="bg1"/>
                </a:solidFill>
              </a:rPr>
              <a:t>a</a:t>
            </a:r>
            <a:r>
              <a:rPr lang="hu-HU" sz="1800" dirty="0">
                <a:solidFill>
                  <a:schemeClr val="bg1"/>
                </a:solidFill>
              </a:rPr>
              <a:t> tőzsde világában az árfolyamok (egészen pontosan a hozamok, pl. napi hozamok) </a:t>
            </a:r>
            <a:r>
              <a:rPr lang="hu-HU" sz="1800" b="1" dirty="0">
                <a:solidFill>
                  <a:schemeClr val="bg1"/>
                </a:solidFill>
              </a:rPr>
              <a:t>változékonyság</a:t>
            </a:r>
            <a:r>
              <a:rPr lang="hu-HU" sz="1800" dirty="0">
                <a:solidFill>
                  <a:schemeClr val="bg1"/>
                </a:solidFill>
              </a:rPr>
              <a:t>át jelenti. Ha egy részvény például minden nap 1 százalékot emelkedik, a </a:t>
            </a:r>
            <a:r>
              <a:rPr lang="hu-HU" sz="1800" dirty="0" err="1">
                <a:solidFill>
                  <a:schemeClr val="bg1"/>
                </a:solidFill>
              </a:rPr>
              <a:t>volatilitása</a:t>
            </a:r>
            <a:r>
              <a:rPr lang="hu-HU" sz="1800" dirty="0">
                <a:solidFill>
                  <a:schemeClr val="bg1"/>
                </a:solidFill>
              </a:rPr>
              <a:t> kicsi, de ugyanígy ha napi 1 százalékot veszít az értékéből, akkor is ugyanolyan kicsi a </a:t>
            </a:r>
            <a:r>
              <a:rPr lang="hu-HU" sz="1800" dirty="0" err="1">
                <a:solidFill>
                  <a:schemeClr val="bg1"/>
                </a:solidFill>
              </a:rPr>
              <a:t>volatilitása</a:t>
            </a:r>
            <a:r>
              <a:rPr lang="hu-HU" sz="1800" dirty="0">
                <a:solidFill>
                  <a:schemeClr val="bg1"/>
                </a:solidFill>
              </a:rPr>
              <a:t>. Ha viszont egyik nap felfelé, a másik nap lefelé mozdul el, a </a:t>
            </a:r>
            <a:r>
              <a:rPr lang="hu-HU" sz="1800" dirty="0" err="1">
                <a:solidFill>
                  <a:schemeClr val="bg1"/>
                </a:solidFill>
              </a:rPr>
              <a:t>volatilitása</a:t>
            </a:r>
            <a:r>
              <a:rPr lang="hu-HU" sz="1800" dirty="0">
                <a:solidFill>
                  <a:schemeClr val="bg1"/>
                </a:solidFill>
              </a:rPr>
              <a:t> már nagyobb. Azaz a </a:t>
            </a:r>
            <a:r>
              <a:rPr lang="hu-HU" sz="1800" dirty="0" err="1">
                <a:solidFill>
                  <a:schemeClr val="bg1"/>
                </a:solidFill>
              </a:rPr>
              <a:t>volatilitás</a:t>
            </a:r>
            <a:r>
              <a:rPr lang="hu-HU" sz="1800" dirty="0">
                <a:solidFill>
                  <a:schemeClr val="bg1"/>
                </a:solidFill>
              </a:rPr>
              <a:t> alapvetően nem a mozgás irányára, hanem </a:t>
            </a:r>
            <a:r>
              <a:rPr lang="hu-HU" sz="1800" dirty="0" err="1">
                <a:solidFill>
                  <a:schemeClr val="bg1"/>
                </a:solidFill>
              </a:rPr>
              <a:t>változékonyáságára</a:t>
            </a:r>
            <a:r>
              <a:rPr lang="hu-HU" sz="1800" dirty="0">
                <a:solidFill>
                  <a:schemeClr val="bg1"/>
                </a:solidFill>
              </a:rPr>
              <a:t> utal.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trik\Desktop\Money.jpg"/>
          <p:cNvPicPr>
            <a:picLocks noChangeAspect="1" noChangeArrowheads="1"/>
          </p:cNvPicPr>
          <p:nvPr/>
        </p:nvPicPr>
        <p:blipFill>
          <a:blip r:embed="rId2">
            <a:lum bright="-62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94728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effectLst>
            <a:innerShdw blurRad="63500" dist="50800" dir="16200000">
              <a:schemeClr val="bg1">
                <a:alpha val="50000"/>
              </a:schemeClr>
            </a:innerShdw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43172" y="-142900"/>
            <a:ext cx="7772400" cy="1714511"/>
          </a:xfrm>
        </p:spPr>
        <p:txBody>
          <a:bodyPr/>
          <a:lstStyle/>
          <a:p>
            <a:r>
              <a:rPr lang="hu-HU" b="1" dirty="0" err="1">
                <a:solidFill>
                  <a:schemeClr val="bg1"/>
                </a:solidFill>
              </a:rPr>
              <a:t>Volatilitás</a:t>
            </a:r>
            <a:r>
              <a:rPr lang="hu-H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2786082" cy="4071966"/>
          </a:xfrm>
        </p:spPr>
        <p:txBody>
          <a:bodyPr>
            <a:normAutofit lnSpcReduction="10000"/>
          </a:bodyPr>
          <a:lstStyle/>
          <a:p>
            <a:r>
              <a:rPr lang="hu-HU" sz="1800" dirty="0" smtClean="0">
                <a:solidFill>
                  <a:schemeClr val="bg1"/>
                </a:solidFill>
              </a:rPr>
              <a:t>Múltbeli</a:t>
            </a:r>
          </a:p>
          <a:p>
            <a:endParaRPr lang="hu-HU" sz="1800" dirty="0">
              <a:solidFill>
                <a:schemeClr val="bg1"/>
              </a:solidFill>
            </a:endParaRPr>
          </a:p>
          <a:p>
            <a:endParaRPr lang="hu-HU" sz="1800" dirty="0" smtClean="0">
              <a:solidFill>
                <a:schemeClr val="bg1"/>
              </a:solidFill>
            </a:endParaRPr>
          </a:p>
          <a:p>
            <a:pPr algn="l"/>
            <a:r>
              <a:rPr lang="hu-HU" sz="1800" dirty="0">
                <a:solidFill>
                  <a:srgbClr val="FFFF00"/>
                </a:solidFill>
              </a:rPr>
              <a:t>A </a:t>
            </a:r>
            <a:r>
              <a:rPr lang="hu-HU" sz="1800" b="1" dirty="0">
                <a:solidFill>
                  <a:srgbClr val="FFFF00"/>
                </a:solidFill>
              </a:rPr>
              <a:t>múltbeli </a:t>
            </a:r>
            <a:r>
              <a:rPr lang="hu-HU" sz="1800" b="1" dirty="0" err="1">
                <a:solidFill>
                  <a:srgbClr val="FFFF00"/>
                </a:solidFill>
              </a:rPr>
              <a:t>volatilitás</a:t>
            </a:r>
            <a:r>
              <a:rPr lang="hu-HU" sz="1800" dirty="0">
                <a:solidFill>
                  <a:srgbClr val="FFFF00"/>
                </a:solidFill>
              </a:rPr>
              <a:t> alapvetően az árfolyam "szeszélyességét" mutatja, </a:t>
            </a:r>
            <a:r>
              <a:rPr lang="hu-HU" sz="1800" dirty="0" smtClean="0">
                <a:solidFill>
                  <a:srgbClr val="FFFF00"/>
                </a:solidFill>
              </a:rPr>
              <a:t>de az aktuális </a:t>
            </a:r>
            <a:r>
              <a:rPr lang="hu-HU" sz="1800" dirty="0">
                <a:solidFill>
                  <a:srgbClr val="FFFF00"/>
                </a:solidFill>
              </a:rPr>
              <a:t>trend állapotáról is árulkodhat. Az alacsony </a:t>
            </a:r>
            <a:r>
              <a:rPr lang="hu-HU" sz="1800" dirty="0" err="1">
                <a:solidFill>
                  <a:srgbClr val="FFFF00"/>
                </a:solidFill>
              </a:rPr>
              <a:t>volatilitás</a:t>
            </a:r>
            <a:r>
              <a:rPr lang="hu-HU" sz="1800" dirty="0">
                <a:solidFill>
                  <a:srgbClr val="FFFF00"/>
                </a:solidFill>
              </a:rPr>
              <a:t> azt jelzi, hogy a trend stabil, a megnövekedő </a:t>
            </a:r>
            <a:r>
              <a:rPr lang="hu-HU" sz="1800" dirty="0" err="1">
                <a:solidFill>
                  <a:srgbClr val="FFFF00"/>
                </a:solidFill>
              </a:rPr>
              <a:t>volatilitás</a:t>
            </a:r>
            <a:r>
              <a:rPr lang="hu-HU" sz="1800" dirty="0">
                <a:solidFill>
                  <a:srgbClr val="FFFF00"/>
                </a:solidFill>
              </a:rPr>
              <a:t> pedig a trend </a:t>
            </a:r>
            <a:r>
              <a:rPr lang="hu-HU" sz="1800" dirty="0" err="1">
                <a:solidFill>
                  <a:srgbClr val="FFFF00"/>
                </a:solidFill>
              </a:rPr>
              <a:t>törékenyéségét</a:t>
            </a:r>
            <a:r>
              <a:rPr lang="hu-HU" sz="1800" dirty="0">
                <a:solidFill>
                  <a:srgbClr val="FFFF00"/>
                </a:solidFill>
              </a:rPr>
              <a:t> </a:t>
            </a:r>
            <a:r>
              <a:rPr lang="hu-HU" sz="1800" dirty="0" smtClean="0">
                <a:solidFill>
                  <a:srgbClr val="FFFF00"/>
                </a:solidFill>
              </a:rPr>
              <a:t>jelzi</a:t>
            </a:r>
            <a:endParaRPr lang="hu-HU" sz="1800" dirty="0">
              <a:solidFill>
                <a:srgbClr val="FFFF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857752" y="2143116"/>
            <a:ext cx="342902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Jövőbeni</a:t>
            </a:r>
          </a:p>
          <a:p>
            <a:pPr algn="ctr"/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rgbClr val="FFFF00"/>
              </a:solidFill>
            </a:endParaRPr>
          </a:p>
          <a:p>
            <a:endParaRPr lang="hu-HU" dirty="0">
              <a:solidFill>
                <a:srgbClr val="FFFF00"/>
              </a:solidFill>
            </a:endParaRPr>
          </a:p>
          <a:p>
            <a:r>
              <a:rPr lang="hu-HU" dirty="0">
                <a:solidFill>
                  <a:srgbClr val="FFFF00"/>
                </a:solidFill>
              </a:rPr>
              <a:t>A </a:t>
            </a:r>
            <a:r>
              <a:rPr lang="hu-HU" b="1" dirty="0">
                <a:solidFill>
                  <a:srgbClr val="FFFF00"/>
                </a:solidFill>
              </a:rPr>
              <a:t>jövőre vonatkozó </a:t>
            </a:r>
            <a:r>
              <a:rPr lang="hu-HU" b="1" dirty="0" err="1">
                <a:solidFill>
                  <a:srgbClr val="FFFF00"/>
                </a:solidFill>
              </a:rPr>
              <a:t>volatilitás</a:t>
            </a:r>
            <a:r>
              <a:rPr lang="hu-HU" dirty="0">
                <a:solidFill>
                  <a:srgbClr val="FFFF00"/>
                </a:solidFill>
              </a:rPr>
              <a:t>, amellyel a leggyakrabban találkozhatunk az újságcikkekben, az egyes részvények vagy részvényindexek határidős vagy opciós ügyleteiből számított, a piaci szereplők által várt </a:t>
            </a:r>
            <a:r>
              <a:rPr lang="hu-HU" dirty="0" err="1">
                <a:solidFill>
                  <a:srgbClr val="FFFF00"/>
                </a:solidFill>
              </a:rPr>
              <a:t>volatilitása</a:t>
            </a:r>
            <a:endParaRPr lang="hu-HU" dirty="0" smtClean="0">
              <a:solidFill>
                <a:srgbClr val="FFFF00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trik\Desktop\Money.jpg"/>
          <p:cNvPicPr>
            <a:picLocks noChangeAspect="1" noChangeArrowheads="1"/>
          </p:cNvPicPr>
          <p:nvPr/>
        </p:nvPicPr>
        <p:blipFill>
          <a:blip r:embed="rId2">
            <a:lum bright="-62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94728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effectLst>
            <a:innerShdw blurRad="63500" dist="50800" dir="16200000">
              <a:schemeClr val="bg1">
                <a:alpha val="50000"/>
              </a:schemeClr>
            </a:innerShdw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43172" y="-142900"/>
            <a:ext cx="7772400" cy="1714511"/>
          </a:xfrm>
        </p:spPr>
        <p:txBody>
          <a:bodyPr/>
          <a:lstStyle/>
          <a:p>
            <a:r>
              <a:rPr lang="hu-HU" b="1" dirty="0" err="1">
                <a:solidFill>
                  <a:schemeClr val="bg1"/>
                </a:solidFill>
              </a:rPr>
              <a:t>Volatilitás</a:t>
            </a:r>
            <a:r>
              <a:rPr lang="hu-H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829428" cy="4286280"/>
          </a:xfrm>
        </p:spPr>
        <p:txBody>
          <a:bodyPr>
            <a:normAutofit/>
          </a:bodyPr>
          <a:lstStyle/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Becslés történeti adatokból</a:t>
            </a:r>
          </a:p>
          <a:p>
            <a:pPr algn="l"/>
            <a:endParaRPr lang="hu-HU" sz="1800" dirty="0">
              <a:solidFill>
                <a:schemeClr val="bg1"/>
              </a:solidFill>
            </a:endParaRPr>
          </a:p>
          <a:p>
            <a:pPr algn="l"/>
            <a:endParaRPr lang="hu-HU" sz="1800" dirty="0" smtClean="0">
              <a:solidFill>
                <a:schemeClr val="bg1"/>
              </a:solidFill>
            </a:endParaRPr>
          </a:p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Egy részvényár </a:t>
            </a:r>
            <a:r>
              <a:rPr lang="hu-HU" sz="1800" dirty="0" err="1" smtClean="0">
                <a:solidFill>
                  <a:schemeClr val="bg1"/>
                </a:solidFill>
              </a:rPr>
              <a:t>volatilitásának</a:t>
            </a:r>
            <a:r>
              <a:rPr lang="hu-HU" sz="1800" dirty="0" smtClean="0">
                <a:solidFill>
                  <a:schemeClr val="bg1"/>
                </a:solidFill>
              </a:rPr>
              <a:t> empirikus becsléséhez a részvényárat általában meghatározott intervallumban figyelik meg.</a:t>
            </a:r>
          </a:p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N+1 : a megfigyelések száma</a:t>
            </a:r>
          </a:p>
          <a:p>
            <a:pPr algn="l"/>
            <a:r>
              <a:rPr lang="hu-HU" sz="1800" dirty="0" err="1" smtClean="0">
                <a:solidFill>
                  <a:schemeClr val="bg1"/>
                </a:solidFill>
              </a:rPr>
              <a:t>Si</a:t>
            </a:r>
            <a:r>
              <a:rPr lang="hu-HU" sz="1800" dirty="0" smtClean="0">
                <a:solidFill>
                  <a:schemeClr val="bg1"/>
                </a:solidFill>
              </a:rPr>
              <a:t>:  a részvény ára az i. intervallum végén</a:t>
            </a:r>
          </a:p>
          <a:p>
            <a:pPr algn="l"/>
            <a:endParaRPr lang="hu-HU" sz="1800" dirty="0">
              <a:solidFill>
                <a:schemeClr val="bg1"/>
              </a:solidFill>
            </a:endParaRPr>
          </a:p>
          <a:p>
            <a:pPr algn="l"/>
            <a:endParaRPr lang="hu-HU" sz="1800" dirty="0" smtClean="0">
              <a:solidFill>
                <a:schemeClr val="bg1"/>
              </a:solidFill>
            </a:endParaRPr>
          </a:p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                                                         </a:t>
            </a:r>
          </a:p>
          <a:p>
            <a:pPr algn="l"/>
            <a:endParaRPr lang="hu-HU" sz="1800" dirty="0">
              <a:solidFill>
                <a:schemeClr val="bg1"/>
              </a:solidFill>
            </a:endParaRPr>
          </a:p>
          <a:p>
            <a:pPr algn="l"/>
            <a:r>
              <a:rPr lang="hu-HU" sz="1800" dirty="0" err="1" smtClean="0">
                <a:solidFill>
                  <a:schemeClr val="bg1"/>
                </a:solidFill>
              </a:rPr>
              <a:t>Ui</a:t>
            </a:r>
            <a:r>
              <a:rPr lang="hu-HU" sz="1800" dirty="0">
                <a:solidFill>
                  <a:schemeClr val="bg1"/>
                </a:solidFill>
              </a:rPr>
              <a:t> </a:t>
            </a:r>
            <a:r>
              <a:rPr lang="hu-HU" sz="1800" dirty="0" smtClean="0">
                <a:solidFill>
                  <a:schemeClr val="bg1"/>
                </a:solidFill>
              </a:rPr>
              <a:t>szórására , az S re vonatkozó becslés:</a:t>
            </a:r>
            <a:endParaRPr lang="hu-HU" sz="1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Patrik\Desktop\setfggrf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572008"/>
            <a:ext cx="1636697" cy="571504"/>
          </a:xfrm>
          <a:prstGeom prst="rect">
            <a:avLst/>
          </a:prstGeom>
        </p:spPr>
      </p:pic>
      <p:pic>
        <p:nvPicPr>
          <p:cNvPr id="2051" name="Picture 3" descr="C:\Users\Patrik\Desktop\sdf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6243625"/>
            <a:ext cx="1785950" cy="6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trik\Desktop\Money.jpg"/>
          <p:cNvPicPr>
            <a:picLocks noChangeAspect="1" noChangeArrowheads="1"/>
          </p:cNvPicPr>
          <p:nvPr/>
        </p:nvPicPr>
        <p:blipFill>
          <a:blip r:embed="rId2">
            <a:lum bright="-62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94728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effectLst>
            <a:innerShdw blurRad="63500" dist="50800" dir="16200000">
              <a:schemeClr val="bg1">
                <a:alpha val="50000"/>
              </a:schemeClr>
            </a:innerShdw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43172" y="-142900"/>
            <a:ext cx="7772400" cy="1714511"/>
          </a:xfrm>
        </p:spPr>
        <p:txBody>
          <a:bodyPr/>
          <a:lstStyle/>
          <a:p>
            <a:r>
              <a:rPr lang="hu-HU" b="1" dirty="0" err="1">
                <a:solidFill>
                  <a:schemeClr val="bg1"/>
                </a:solidFill>
              </a:rPr>
              <a:t>Volatilitás</a:t>
            </a:r>
            <a:r>
              <a:rPr lang="hu-H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829428" cy="4286280"/>
          </a:xfrm>
        </p:spPr>
        <p:txBody>
          <a:bodyPr>
            <a:normAutofit/>
          </a:bodyPr>
          <a:lstStyle/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Visszaszámított </a:t>
            </a:r>
            <a:r>
              <a:rPr lang="hu-HU" sz="1800" dirty="0" err="1" smtClean="0">
                <a:solidFill>
                  <a:schemeClr val="bg1"/>
                </a:solidFill>
              </a:rPr>
              <a:t>volatilitás</a:t>
            </a:r>
            <a:r>
              <a:rPr lang="hu-HU" sz="1800" dirty="0" smtClean="0">
                <a:solidFill>
                  <a:schemeClr val="bg1"/>
                </a:solidFill>
              </a:rPr>
              <a:t>:</a:t>
            </a:r>
          </a:p>
          <a:p>
            <a:pPr algn="l"/>
            <a:endParaRPr lang="hu-HU" sz="1800" dirty="0">
              <a:solidFill>
                <a:schemeClr val="bg1"/>
              </a:solidFill>
            </a:endParaRPr>
          </a:p>
          <a:p>
            <a:pPr algn="l"/>
            <a:endParaRPr lang="hu-HU" sz="1800" dirty="0" smtClean="0">
              <a:solidFill>
                <a:schemeClr val="bg1"/>
              </a:solidFill>
            </a:endParaRPr>
          </a:p>
          <a:p>
            <a:pPr algn="l"/>
            <a:endParaRPr lang="hu-HU" sz="1800" dirty="0" smtClean="0">
              <a:solidFill>
                <a:schemeClr val="bg1"/>
              </a:solidFill>
            </a:endParaRPr>
          </a:p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Az a </a:t>
            </a:r>
            <a:r>
              <a:rPr lang="hu-HU" sz="1800" dirty="0" err="1" smtClean="0">
                <a:solidFill>
                  <a:schemeClr val="bg1"/>
                </a:solidFill>
              </a:rPr>
              <a:t>volatilitás</a:t>
            </a:r>
            <a:r>
              <a:rPr lang="hu-HU" sz="1800" dirty="0" smtClean="0">
                <a:solidFill>
                  <a:schemeClr val="bg1"/>
                </a:solidFill>
              </a:rPr>
              <a:t> amely egy,  a piacon megfigyelt opció díja alapján határozható meg. </a:t>
            </a:r>
          </a:p>
          <a:p>
            <a:pPr algn="l"/>
            <a:endParaRPr lang="hu-HU" sz="1800" dirty="0">
              <a:solidFill>
                <a:schemeClr val="bg1"/>
              </a:solidFill>
            </a:endParaRPr>
          </a:p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Gyakran egyszerre több visszaszámított </a:t>
            </a:r>
            <a:r>
              <a:rPr lang="hu-HU" sz="1800" dirty="0" err="1" smtClean="0">
                <a:solidFill>
                  <a:schemeClr val="bg1"/>
                </a:solidFill>
              </a:rPr>
              <a:t>volatilitás</a:t>
            </a:r>
            <a:r>
              <a:rPr lang="hu-HU" sz="1800" dirty="0" smtClean="0">
                <a:solidFill>
                  <a:schemeClr val="bg1"/>
                </a:solidFill>
              </a:rPr>
              <a:t> sok megfelelően súlyozott átlagából egy összetett visszaszámított </a:t>
            </a:r>
            <a:r>
              <a:rPr lang="hu-HU" sz="1800" dirty="0" err="1" smtClean="0">
                <a:solidFill>
                  <a:schemeClr val="bg1"/>
                </a:solidFill>
              </a:rPr>
              <a:t>volatilitást</a:t>
            </a:r>
            <a:r>
              <a:rPr lang="hu-HU" sz="1800" dirty="0" smtClean="0">
                <a:solidFill>
                  <a:schemeClr val="bg1"/>
                </a:solidFill>
              </a:rPr>
              <a:t> képeznek a részvényre.</a:t>
            </a:r>
            <a:endParaRPr lang="hu-H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trik\Desktop\Money.jpg"/>
          <p:cNvPicPr>
            <a:picLocks noChangeAspect="1" noChangeArrowheads="1"/>
          </p:cNvPicPr>
          <p:nvPr/>
        </p:nvPicPr>
        <p:blipFill>
          <a:blip r:embed="rId2">
            <a:lum bright="-62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94728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effectLst>
            <a:innerShdw blurRad="63500" dist="50800" dir="16200000">
              <a:schemeClr val="bg1">
                <a:alpha val="50000"/>
              </a:schemeClr>
            </a:innerShdw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43172" y="-142900"/>
            <a:ext cx="7772400" cy="1714511"/>
          </a:xfrm>
        </p:spPr>
        <p:txBody>
          <a:bodyPr/>
          <a:lstStyle/>
          <a:p>
            <a:r>
              <a:rPr lang="hu-HU" b="1" dirty="0" err="1">
                <a:solidFill>
                  <a:schemeClr val="bg1"/>
                </a:solidFill>
              </a:rPr>
              <a:t>Volatilitás</a:t>
            </a:r>
            <a:r>
              <a:rPr lang="hu-H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829428" cy="4286280"/>
          </a:xfrm>
        </p:spPr>
        <p:txBody>
          <a:bodyPr>
            <a:normAutofit/>
          </a:bodyPr>
          <a:lstStyle/>
          <a:p>
            <a:pPr algn="l"/>
            <a:r>
              <a:rPr lang="hu-HU" sz="1800" dirty="0" err="1" smtClean="0">
                <a:solidFill>
                  <a:schemeClr val="bg1"/>
                </a:solidFill>
              </a:rPr>
              <a:t>Volatilitás</a:t>
            </a:r>
            <a:r>
              <a:rPr lang="hu-HU" sz="1800" dirty="0" smtClean="0">
                <a:solidFill>
                  <a:schemeClr val="bg1"/>
                </a:solidFill>
              </a:rPr>
              <a:t> okai :</a:t>
            </a:r>
          </a:p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Sokak szerint a </a:t>
            </a:r>
            <a:r>
              <a:rPr lang="hu-HU" sz="1800" dirty="0" err="1" smtClean="0">
                <a:solidFill>
                  <a:schemeClr val="bg1"/>
                </a:solidFill>
              </a:rPr>
              <a:t>volatilitást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a</a:t>
            </a:r>
            <a:r>
              <a:rPr lang="hu-HU" sz="1800" dirty="0" smtClean="0">
                <a:solidFill>
                  <a:schemeClr val="bg1"/>
                </a:solidFill>
              </a:rPr>
              <a:t> részvény jövőbeli hozamáról véletlenszerűen érkező új információk okozzák.</a:t>
            </a:r>
          </a:p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Mások szerint a </a:t>
            </a:r>
            <a:r>
              <a:rPr lang="hu-HU" sz="1800" dirty="0" err="1" smtClean="0">
                <a:solidFill>
                  <a:schemeClr val="bg1"/>
                </a:solidFill>
              </a:rPr>
              <a:t>volatilitás</a:t>
            </a:r>
            <a:r>
              <a:rPr lang="hu-HU" sz="1800" dirty="0" smtClean="0">
                <a:solidFill>
                  <a:schemeClr val="bg1"/>
                </a:solidFill>
              </a:rPr>
              <a:t> nagy részben a kereskedés okozza.</a:t>
            </a:r>
          </a:p>
          <a:p>
            <a:pPr algn="l"/>
            <a:endParaRPr lang="hu-HU" sz="1800" dirty="0">
              <a:solidFill>
                <a:schemeClr val="bg1"/>
              </a:solidFill>
            </a:endParaRPr>
          </a:p>
          <a:p>
            <a:pPr algn="l"/>
            <a:r>
              <a:rPr lang="hu-HU" sz="1800" dirty="0" err="1" smtClean="0">
                <a:solidFill>
                  <a:schemeClr val="bg1"/>
                </a:solidFill>
              </a:rPr>
              <a:t>Fama</a:t>
            </a:r>
            <a:r>
              <a:rPr lang="hu-HU" sz="1800" dirty="0" smtClean="0">
                <a:solidFill>
                  <a:schemeClr val="bg1"/>
                </a:solidFill>
              </a:rPr>
              <a:t> &amp; </a:t>
            </a:r>
            <a:r>
              <a:rPr lang="hu-HU" sz="1800" dirty="0" err="1" smtClean="0">
                <a:solidFill>
                  <a:schemeClr val="bg1"/>
                </a:solidFill>
              </a:rPr>
              <a:t>French</a:t>
            </a:r>
            <a:r>
              <a:rPr lang="hu-HU" sz="1800" dirty="0" smtClean="0">
                <a:solidFill>
                  <a:schemeClr val="bg1"/>
                </a:solidFill>
              </a:rPr>
              <a:t> megvizsgálta a felmerülő kérdéseket, és arra jutott , hogy a </a:t>
            </a:r>
            <a:r>
              <a:rPr lang="hu-HU" sz="1800" dirty="0" err="1" smtClean="0">
                <a:solidFill>
                  <a:schemeClr val="bg1"/>
                </a:solidFill>
              </a:rPr>
              <a:t>volatilitás</a:t>
            </a:r>
            <a:r>
              <a:rPr lang="hu-HU" sz="1800" dirty="0" smtClean="0">
                <a:solidFill>
                  <a:schemeClr val="bg1"/>
                </a:solidFill>
              </a:rPr>
              <a:t> nagyobb amikor a tőzsde nyitva van.</a:t>
            </a:r>
          </a:p>
          <a:p>
            <a:pPr algn="l"/>
            <a:endParaRPr lang="hu-HU" sz="1800" dirty="0">
              <a:solidFill>
                <a:schemeClr val="bg1"/>
              </a:solidFill>
            </a:endParaRPr>
          </a:p>
          <a:p>
            <a:pPr algn="l"/>
            <a:endParaRPr lang="hu-HU" sz="1800" dirty="0" smtClean="0">
              <a:solidFill>
                <a:schemeClr val="bg1"/>
              </a:solidFill>
            </a:endParaRPr>
          </a:p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Éves </a:t>
            </a:r>
            <a:r>
              <a:rPr lang="hu-HU" sz="1800" dirty="0" err="1" smtClean="0">
                <a:solidFill>
                  <a:schemeClr val="bg1"/>
                </a:solidFill>
              </a:rPr>
              <a:t>volatilitás</a:t>
            </a:r>
            <a:r>
              <a:rPr lang="hu-HU" sz="1800" dirty="0" smtClean="0">
                <a:solidFill>
                  <a:schemeClr val="bg1"/>
                </a:solidFill>
              </a:rPr>
              <a:t> számítása</a:t>
            </a:r>
          </a:p>
        </p:txBody>
      </p:sp>
      <p:pic>
        <p:nvPicPr>
          <p:cNvPr id="3074" name="Picture 2" descr="C:\Users\Patrik\Desktop\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715016"/>
            <a:ext cx="285752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trik\Desktop\Money.jpg"/>
          <p:cNvPicPr>
            <a:picLocks noChangeAspect="1" noChangeArrowheads="1"/>
          </p:cNvPicPr>
          <p:nvPr/>
        </p:nvPicPr>
        <p:blipFill>
          <a:blip r:embed="rId2">
            <a:lum bright="-62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94728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effectLst>
            <a:innerShdw blurRad="63500" dist="50800" dir="16200000">
              <a:schemeClr val="bg1">
                <a:alpha val="50000"/>
              </a:schemeClr>
            </a:innerShdw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43172" y="-142900"/>
            <a:ext cx="7772400" cy="1714511"/>
          </a:xfrm>
        </p:spPr>
        <p:txBody>
          <a:bodyPr/>
          <a:lstStyle/>
          <a:p>
            <a:r>
              <a:rPr lang="hu-HU" b="1" dirty="0" err="1">
                <a:solidFill>
                  <a:schemeClr val="bg1"/>
                </a:solidFill>
              </a:rPr>
              <a:t>Volatilitás</a:t>
            </a:r>
            <a:r>
              <a:rPr lang="hu-H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2714644" cy="428628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hu-HU" sz="1800" dirty="0" err="1" smtClean="0">
                <a:solidFill>
                  <a:schemeClr val="bg1"/>
                </a:solidFill>
              </a:rPr>
              <a:t>Volatility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smile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A </a:t>
            </a:r>
            <a:r>
              <a:rPr lang="hu-HU" sz="1800" dirty="0" err="1" smtClean="0">
                <a:solidFill>
                  <a:schemeClr val="bg1"/>
                </a:solidFill>
              </a:rPr>
              <a:t>volatility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smile</a:t>
            </a:r>
            <a:r>
              <a:rPr lang="hu-HU" sz="1800" dirty="0" smtClean="0">
                <a:solidFill>
                  <a:schemeClr val="bg1"/>
                </a:solidFill>
              </a:rPr>
              <a:t> is a </a:t>
            </a:r>
            <a:r>
              <a:rPr lang="hu-HU" sz="1800" dirty="0" err="1" smtClean="0">
                <a:solidFill>
                  <a:schemeClr val="bg1"/>
                </a:solidFill>
              </a:rPr>
              <a:t>common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graph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shape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that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results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from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plotting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the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strike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hu-HU" sz="1800" dirty="0" err="1" smtClean="0">
                <a:solidFill>
                  <a:schemeClr val="bg1"/>
                </a:solidFill>
              </a:rPr>
              <a:t>price</a:t>
            </a:r>
            <a:r>
              <a:rPr lang="hu-HU" sz="1800" dirty="0" smtClean="0">
                <a:solidFill>
                  <a:schemeClr val="bg1"/>
                </a:solidFill>
              </a:rPr>
              <a:t> and </a:t>
            </a:r>
            <a:r>
              <a:rPr lang="hu-HU" sz="1800" dirty="0" err="1" smtClean="0">
                <a:solidFill>
                  <a:schemeClr val="bg1"/>
                </a:solidFill>
              </a:rPr>
              <a:t>implied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volatility</a:t>
            </a:r>
            <a:r>
              <a:rPr lang="hu-HU" sz="1800" dirty="0" smtClean="0">
                <a:solidFill>
                  <a:schemeClr val="bg1"/>
                </a:solidFill>
              </a:rPr>
              <a:t> of a </a:t>
            </a:r>
            <a:r>
              <a:rPr lang="hu-HU" sz="1800" dirty="0" err="1" smtClean="0">
                <a:solidFill>
                  <a:schemeClr val="bg1"/>
                </a:solidFill>
              </a:rPr>
              <a:t>group</a:t>
            </a:r>
            <a:r>
              <a:rPr lang="hu-HU" sz="1800" dirty="0" smtClean="0">
                <a:solidFill>
                  <a:schemeClr val="bg1"/>
                </a:solidFill>
              </a:rPr>
              <a:t> of </a:t>
            </a:r>
            <a:r>
              <a:rPr lang="hu-HU" sz="1800" dirty="0" err="1" smtClean="0">
                <a:solidFill>
                  <a:schemeClr val="bg1"/>
                </a:solidFill>
              </a:rPr>
              <a:t>options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with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the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same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expiration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date</a:t>
            </a:r>
            <a:r>
              <a:rPr lang="hu-HU" sz="1800" dirty="0" smtClean="0">
                <a:solidFill>
                  <a:schemeClr val="bg1"/>
                </a:solidFill>
              </a:rPr>
              <a:t>. </a:t>
            </a:r>
          </a:p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The </a:t>
            </a:r>
            <a:r>
              <a:rPr lang="hu-HU" sz="1800" dirty="0" err="1" smtClean="0">
                <a:solidFill>
                  <a:schemeClr val="bg1"/>
                </a:solidFill>
              </a:rPr>
              <a:t>volatility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smile</a:t>
            </a:r>
            <a:r>
              <a:rPr lang="hu-HU" sz="1800" dirty="0" smtClean="0">
                <a:solidFill>
                  <a:schemeClr val="bg1"/>
                </a:solidFill>
              </a:rPr>
              <a:t> is </a:t>
            </a:r>
            <a:r>
              <a:rPr lang="hu-HU" sz="1800" dirty="0" err="1" smtClean="0">
                <a:solidFill>
                  <a:schemeClr val="bg1"/>
                </a:solidFill>
              </a:rPr>
              <a:t>so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named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because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it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looks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like</a:t>
            </a:r>
            <a:r>
              <a:rPr lang="hu-HU" sz="1800" dirty="0" smtClean="0">
                <a:solidFill>
                  <a:schemeClr val="bg1"/>
                </a:solidFill>
              </a:rPr>
              <a:t> a </a:t>
            </a:r>
            <a:r>
              <a:rPr lang="hu-HU" sz="1800" dirty="0" err="1" smtClean="0">
                <a:solidFill>
                  <a:schemeClr val="bg1"/>
                </a:solidFill>
              </a:rPr>
              <a:t>person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smiling</a:t>
            </a:r>
            <a:r>
              <a:rPr lang="hu-HU" sz="1800" dirty="0" smtClean="0">
                <a:solidFill>
                  <a:schemeClr val="bg1"/>
                </a:solidFill>
              </a:rPr>
              <a:t>. </a:t>
            </a:r>
          </a:p>
          <a:p>
            <a:pPr algn="l"/>
            <a:r>
              <a:rPr lang="hu-HU" sz="1800" dirty="0" smtClean="0">
                <a:solidFill>
                  <a:schemeClr val="bg1"/>
                </a:solidFill>
              </a:rPr>
              <a:t>The </a:t>
            </a:r>
            <a:r>
              <a:rPr lang="hu-HU" sz="1800" dirty="0" err="1" smtClean="0">
                <a:solidFill>
                  <a:schemeClr val="bg1"/>
                </a:solidFill>
              </a:rPr>
              <a:t>implied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volatility</a:t>
            </a:r>
            <a:r>
              <a:rPr lang="hu-HU" sz="1800" dirty="0" smtClean="0">
                <a:solidFill>
                  <a:schemeClr val="bg1"/>
                </a:solidFill>
              </a:rPr>
              <a:t> is </a:t>
            </a:r>
            <a:r>
              <a:rPr lang="hu-HU" sz="1800" dirty="0" err="1" smtClean="0">
                <a:solidFill>
                  <a:schemeClr val="bg1"/>
                </a:solidFill>
              </a:rPr>
              <a:t>derived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from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the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Black-Scholes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model</a:t>
            </a:r>
            <a:r>
              <a:rPr lang="hu-HU" sz="1800" dirty="0" smtClean="0">
                <a:solidFill>
                  <a:schemeClr val="bg1"/>
                </a:solidFill>
              </a:rPr>
              <a:t>, and </a:t>
            </a:r>
            <a:r>
              <a:rPr lang="hu-HU" sz="1800" dirty="0" err="1" smtClean="0">
                <a:solidFill>
                  <a:schemeClr val="bg1"/>
                </a:solidFill>
              </a:rPr>
              <a:t>the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volatility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adjusts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hu-HU" sz="1800" dirty="0" err="1" smtClean="0">
                <a:solidFill>
                  <a:schemeClr val="bg1"/>
                </a:solidFill>
              </a:rPr>
              <a:t>according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to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the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option's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maturity</a:t>
            </a:r>
            <a:r>
              <a:rPr lang="hu-HU" sz="1800" dirty="0" smtClean="0">
                <a:solidFill>
                  <a:schemeClr val="bg1"/>
                </a:solidFill>
              </a:rPr>
              <a:t> and </a:t>
            </a:r>
            <a:r>
              <a:rPr lang="hu-HU" sz="1800" dirty="0" err="1" smtClean="0">
                <a:solidFill>
                  <a:schemeClr val="bg1"/>
                </a:solidFill>
              </a:rPr>
              <a:t>the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extent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to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which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r>
              <a:rPr lang="hu-HU" sz="1800" dirty="0" err="1" smtClean="0">
                <a:solidFill>
                  <a:schemeClr val="bg1"/>
                </a:solidFill>
              </a:rPr>
              <a:t>it</a:t>
            </a:r>
            <a:r>
              <a:rPr lang="hu-HU" sz="1800" dirty="0" smtClean="0">
                <a:solidFill>
                  <a:schemeClr val="bg1"/>
                </a:solidFill>
              </a:rPr>
              <a:t> is </a:t>
            </a:r>
            <a:r>
              <a:rPr lang="hu-HU" sz="1800" dirty="0" err="1" smtClean="0">
                <a:solidFill>
                  <a:schemeClr val="bg1"/>
                </a:solidFill>
              </a:rPr>
              <a:t>in-the-money</a:t>
            </a:r>
            <a:r>
              <a:rPr lang="hu-HU" sz="1800" dirty="0" smtClean="0">
                <a:solidFill>
                  <a:schemeClr val="bg1"/>
                </a:solidFill>
              </a:rPr>
              <a:t> (</a:t>
            </a:r>
            <a:r>
              <a:rPr lang="hu-HU" sz="1800" dirty="0" err="1" smtClean="0">
                <a:solidFill>
                  <a:schemeClr val="bg1"/>
                </a:solidFill>
              </a:rPr>
              <a:t>moneyness</a:t>
            </a:r>
            <a:r>
              <a:rPr lang="hu-HU" sz="1800" dirty="0" smtClean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5072066" y="1928802"/>
            <a:ext cx="292895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>
              <a:solidFill>
                <a:schemeClr val="bg1"/>
              </a:solidFill>
            </a:endParaRPr>
          </a:p>
          <a:p>
            <a:pPr algn="r"/>
            <a:r>
              <a:rPr lang="hu-HU" sz="1500" dirty="0" smtClean="0">
                <a:solidFill>
                  <a:schemeClr val="bg1"/>
                </a:solidFill>
              </a:rPr>
              <a:t>Közönséges </a:t>
            </a:r>
            <a:r>
              <a:rPr lang="hu-HU" sz="1500" dirty="0" err="1">
                <a:solidFill>
                  <a:schemeClr val="bg1"/>
                </a:solidFill>
              </a:rPr>
              <a:t>gráfminta</a:t>
            </a:r>
            <a:r>
              <a:rPr lang="hu-HU" sz="1500" dirty="0">
                <a:solidFill>
                  <a:schemeClr val="bg1"/>
                </a:solidFill>
              </a:rPr>
              <a:t> ami a </a:t>
            </a:r>
          </a:p>
          <a:p>
            <a:pPr algn="r"/>
            <a:r>
              <a:rPr lang="hu-HU" sz="1500" dirty="0">
                <a:solidFill>
                  <a:schemeClr val="bg1"/>
                </a:solidFill>
              </a:rPr>
              <a:t>árfolyam és a piaci </a:t>
            </a:r>
            <a:r>
              <a:rPr lang="hu-HU" sz="1500" dirty="0" err="1">
                <a:solidFill>
                  <a:schemeClr val="bg1"/>
                </a:solidFill>
              </a:rPr>
              <a:t>volatilitás</a:t>
            </a:r>
            <a:r>
              <a:rPr lang="hu-HU" sz="1500" dirty="0">
                <a:solidFill>
                  <a:schemeClr val="bg1"/>
                </a:solidFill>
              </a:rPr>
              <a:t> eredményeit ábrázolja</a:t>
            </a:r>
          </a:p>
          <a:p>
            <a:pPr algn="r"/>
            <a:r>
              <a:rPr lang="hu-HU" sz="1500" dirty="0">
                <a:solidFill>
                  <a:schemeClr val="bg1"/>
                </a:solidFill>
              </a:rPr>
              <a:t>különböző opció csoportoknak  ugyanolyan lejárati dátumnál.</a:t>
            </a:r>
          </a:p>
          <a:p>
            <a:pPr algn="r"/>
            <a:r>
              <a:rPr lang="hu-HU" sz="1500" dirty="0" smtClean="0">
                <a:solidFill>
                  <a:schemeClr val="bg1"/>
                </a:solidFill>
              </a:rPr>
              <a:t>Azért </a:t>
            </a:r>
            <a:r>
              <a:rPr lang="hu-HU" sz="1500" dirty="0">
                <a:solidFill>
                  <a:schemeClr val="bg1"/>
                </a:solidFill>
              </a:rPr>
              <a:t>ez a neve mert </a:t>
            </a:r>
            <a:r>
              <a:rPr lang="hu-HU" sz="1500" dirty="0" smtClean="0">
                <a:solidFill>
                  <a:schemeClr val="bg1"/>
                </a:solidFill>
              </a:rPr>
              <a:t>úgy néz </a:t>
            </a:r>
            <a:r>
              <a:rPr lang="hu-HU" sz="1500" dirty="0">
                <a:solidFill>
                  <a:schemeClr val="bg1"/>
                </a:solidFill>
              </a:rPr>
              <a:t>ki mint egy mosoly</a:t>
            </a:r>
          </a:p>
          <a:p>
            <a:pPr algn="r"/>
            <a:r>
              <a:rPr lang="hu-HU" sz="1500" dirty="0">
                <a:solidFill>
                  <a:schemeClr val="bg1"/>
                </a:solidFill>
              </a:rPr>
              <a:t>a piaci </a:t>
            </a:r>
            <a:r>
              <a:rPr lang="hu-HU" sz="1500" dirty="0" err="1">
                <a:solidFill>
                  <a:schemeClr val="bg1"/>
                </a:solidFill>
              </a:rPr>
              <a:t>volatilitás</a:t>
            </a:r>
            <a:r>
              <a:rPr lang="hu-HU" sz="1500" dirty="0">
                <a:solidFill>
                  <a:schemeClr val="bg1"/>
                </a:solidFill>
              </a:rPr>
              <a:t> a </a:t>
            </a:r>
            <a:r>
              <a:rPr lang="hu-HU" sz="1500" dirty="0" err="1">
                <a:solidFill>
                  <a:schemeClr val="bg1"/>
                </a:solidFill>
              </a:rPr>
              <a:t>Black-Scholes</a:t>
            </a:r>
            <a:r>
              <a:rPr lang="hu-HU" sz="1500" dirty="0">
                <a:solidFill>
                  <a:schemeClr val="bg1"/>
                </a:solidFill>
              </a:rPr>
              <a:t> </a:t>
            </a:r>
            <a:r>
              <a:rPr lang="hu-HU" sz="1500" dirty="0" err="1">
                <a:solidFill>
                  <a:schemeClr val="bg1"/>
                </a:solidFill>
              </a:rPr>
              <a:t>modell-ből</a:t>
            </a:r>
            <a:r>
              <a:rPr lang="hu-HU" sz="1500" dirty="0">
                <a:solidFill>
                  <a:schemeClr val="bg1"/>
                </a:solidFill>
              </a:rPr>
              <a:t> származik, és a </a:t>
            </a:r>
            <a:r>
              <a:rPr lang="hu-HU" sz="1500" dirty="0" err="1">
                <a:solidFill>
                  <a:schemeClr val="bg1"/>
                </a:solidFill>
              </a:rPr>
              <a:t>voltilitás</a:t>
            </a:r>
            <a:r>
              <a:rPr lang="hu-HU" sz="1500" dirty="0">
                <a:solidFill>
                  <a:schemeClr val="bg1"/>
                </a:solidFill>
              </a:rPr>
              <a:t> mértéke függ</a:t>
            </a:r>
          </a:p>
          <a:p>
            <a:pPr algn="r"/>
            <a:r>
              <a:rPr lang="hu-HU" sz="1500" dirty="0">
                <a:solidFill>
                  <a:schemeClr val="bg1"/>
                </a:solidFill>
              </a:rPr>
              <a:t>az opció fejlettségtől  és </a:t>
            </a:r>
            <a:r>
              <a:rPr lang="hu-HU" sz="1500" dirty="0" smtClean="0">
                <a:solidFill>
                  <a:schemeClr val="bg1"/>
                </a:solidFill>
              </a:rPr>
              <a:t>, </a:t>
            </a:r>
            <a:r>
              <a:rPr lang="hu-HU" sz="1500" dirty="0">
                <a:solidFill>
                  <a:schemeClr val="bg1"/>
                </a:solidFill>
              </a:rPr>
              <a:t>hogy </a:t>
            </a:r>
            <a:r>
              <a:rPr lang="hu-HU" sz="1500" dirty="0" smtClean="0">
                <a:solidFill>
                  <a:schemeClr val="bg1"/>
                </a:solidFill>
              </a:rPr>
              <a:t>milyen az </a:t>
            </a:r>
            <a:r>
              <a:rPr lang="hu-HU" sz="1500" dirty="0" err="1" smtClean="0">
                <a:solidFill>
                  <a:schemeClr val="bg1"/>
                </a:solidFill>
              </a:rPr>
              <a:t>in-the-money</a:t>
            </a:r>
            <a:r>
              <a:rPr lang="hu-HU" sz="1500" dirty="0" smtClean="0">
                <a:solidFill>
                  <a:schemeClr val="bg1"/>
                </a:solidFill>
              </a:rPr>
              <a:t> (ITM) kiterjedése  (</a:t>
            </a:r>
            <a:r>
              <a:rPr lang="hu-HU" sz="1500" dirty="0">
                <a:solidFill>
                  <a:schemeClr val="bg1"/>
                </a:solidFill>
              </a:rPr>
              <a:t>ami az ábrán látszik) 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143240" y="1214422"/>
            <a:ext cx="347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>
                <a:solidFill>
                  <a:srgbClr val="FFFF00"/>
                </a:solidFill>
              </a:rPr>
              <a:t>Volatility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smile</a:t>
            </a:r>
            <a:endParaRPr lang="hu-H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trik\Desktop\Money.jpg"/>
          <p:cNvPicPr>
            <a:picLocks noChangeAspect="1" noChangeArrowheads="1"/>
          </p:cNvPicPr>
          <p:nvPr/>
        </p:nvPicPr>
        <p:blipFill>
          <a:blip r:embed="rId2">
            <a:lum bright="-62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94728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effectLst>
            <a:innerShdw blurRad="63500" dist="50800" dir="16200000">
              <a:schemeClr val="bg1">
                <a:alpha val="50000"/>
              </a:schemeClr>
            </a:innerShdw>
          </a:effec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43172" y="-142900"/>
            <a:ext cx="7772400" cy="1714511"/>
          </a:xfrm>
        </p:spPr>
        <p:txBody>
          <a:bodyPr/>
          <a:lstStyle/>
          <a:p>
            <a:r>
              <a:rPr lang="hu-HU" b="1" dirty="0" err="1">
                <a:solidFill>
                  <a:schemeClr val="bg1"/>
                </a:solidFill>
              </a:rPr>
              <a:t>Volatilitás</a:t>
            </a:r>
            <a:r>
              <a:rPr lang="hu-H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829428" cy="4286280"/>
          </a:xfrm>
        </p:spPr>
        <p:txBody>
          <a:bodyPr>
            <a:normAutofit/>
          </a:bodyPr>
          <a:lstStyle/>
          <a:p>
            <a:pPr algn="l"/>
            <a:endParaRPr lang="hu-HU" sz="1800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Patrik\Desktop\volatility-smil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000240"/>
            <a:ext cx="5786478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trik\Desktop\Money.jpg"/>
          <p:cNvPicPr>
            <a:picLocks noChangeAspect="1" noChangeArrowheads="1"/>
          </p:cNvPicPr>
          <p:nvPr/>
        </p:nvPicPr>
        <p:blipFill>
          <a:blip r:embed="rId2">
            <a:lum bright="-62000" contrast="-39000"/>
          </a:blip>
          <a:srcRect/>
          <a:stretch>
            <a:fillRect/>
          </a:stretch>
        </p:blipFill>
        <p:spPr bwMode="auto">
          <a:xfrm>
            <a:off x="0" y="0"/>
            <a:ext cx="9144000" cy="694728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effectLst>
            <a:innerShdw blurRad="63500" dist="50800" dir="16200000">
              <a:schemeClr val="bg1">
                <a:alpha val="50000"/>
              </a:schemeClr>
            </a:innerShdw>
          </a:effectLst>
        </p:spPr>
      </p:pic>
      <p:pic>
        <p:nvPicPr>
          <p:cNvPr id="5122" name="Picture 2" descr="C:\Users\Patrik\Desktop\lead_9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286909" cy="7215214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-142900"/>
            <a:ext cx="9358346" cy="7286676"/>
          </a:xfrm>
        </p:spPr>
        <p:txBody>
          <a:bodyPr/>
          <a:lstStyle/>
          <a:p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5429264"/>
            <a:ext cx="6829428" cy="1428736"/>
          </a:xfrm>
        </p:spPr>
        <p:txBody>
          <a:bodyPr>
            <a:normAutofit fontScale="92500" lnSpcReduction="10000"/>
          </a:bodyPr>
          <a:lstStyle/>
          <a:p>
            <a:endParaRPr lang="hu-HU" sz="4400" dirty="0" smtClean="0">
              <a:solidFill>
                <a:schemeClr val="bg1"/>
              </a:solidFill>
            </a:endParaRPr>
          </a:p>
          <a:p>
            <a:r>
              <a:rPr lang="hu-HU" sz="4400" dirty="0" smtClean="0">
                <a:solidFill>
                  <a:schemeClr val="bg1"/>
                </a:solidFill>
              </a:rPr>
              <a:t>Köszönöm a figyelmet </a:t>
            </a:r>
            <a:endParaRPr lang="hu-H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334</Words>
  <Application>Microsoft Office PowerPoint</Application>
  <PresentationFormat>Diavetítés a képernyőre (4:3 oldalarány)</PresentationFormat>
  <Paragraphs>76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Volatilitás </vt:lpstr>
      <vt:lpstr>Volatilitás </vt:lpstr>
      <vt:lpstr>Volatilitás </vt:lpstr>
      <vt:lpstr>Volatilitás </vt:lpstr>
      <vt:lpstr>Volatilitás </vt:lpstr>
      <vt:lpstr>Volatilitás </vt:lpstr>
      <vt:lpstr>Volatilitás </vt:lpstr>
      <vt:lpstr>Volatilitás </vt:lpstr>
      <vt:lpstr>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Volatilitás</dc:title>
  <dc:creator>Patrik</dc:creator>
  <cp:lastModifiedBy>Patrik</cp:lastModifiedBy>
  <cp:revision>22</cp:revision>
  <dcterms:created xsi:type="dcterms:W3CDTF">2017-10-25T17:15:49Z</dcterms:created>
  <dcterms:modified xsi:type="dcterms:W3CDTF">2017-10-25T20:53:47Z</dcterms:modified>
</cp:coreProperties>
</file>