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72" r:id="rId5"/>
    <p:sldId id="261" r:id="rId6"/>
    <p:sldId id="262" r:id="rId7"/>
    <p:sldId id="263" r:id="rId8"/>
    <p:sldId id="264" r:id="rId9"/>
    <p:sldId id="265" r:id="rId10"/>
    <p:sldId id="274" r:id="rId11"/>
    <p:sldId id="275" r:id="rId12"/>
    <p:sldId id="266" r:id="rId13"/>
    <p:sldId id="267" r:id="rId14"/>
    <p:sldId id="268" r:id="rId15"/>
    <p:sldId id="270" r:id="rId16"/>
    <p:sldId id="271" r:id="rId17"/>
    <p:sldId id="273" r:id="rId18"/>
    <p:sldId id="26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34" autoAdjust="0"/>
    <p:restoredTop sz="94660"/>
  </p:normalViewPr>
  <p:slideViewPr>
    <p:cSldViewPr snapToGrid="0">
      <p:cViewPr varScale="1">
        <p:scale>
          <a:sx n="92" d="100"/>
          <a:sy n="92" d="100"/>
        </p:scale>
        <p:origin x="30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 idéze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gaz vagy ham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11/30/2017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err="1" smtClean="0"/>
              <a:t>Regressziószámítás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hu-HU" dirty="0" smtClean="0"/>
              <a:t>Készítette:</a:t>
            </a:r>
          </a:p>
          <a:p>
            <a:pPr algn="r"/>
            <a:r>
              <a:rPr lang="hu-HU" dirty="0" smtClean="0"/>
              <a:t>Szappanos Lilla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24235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 err="1" smtClean="0"/>
              <a:t>Multikollinearitás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 fontScale="92500" lnSpcReduction="10000"/>
              </a:bodyPr>
              <a:lstStyle/>
              <a:p>
                <a:r>
                  <a:rPr lang="hu-HU" dirty="0" smtClean="0"/>
                  <a:t>Cél: a függő változókkal elmagyarázni a független változókat.</a:t>
                </a:r>
              </a:p>
              <a:p>
                <a:r>
                  <a:rPr lang="hu-HU" dirty="0" smtClean="0"/>
                  <a:t>Úgy is megfogalmazható, hogy a magyarázó változók között korreláció van.</a:t>
                </a:r>
              </a:p>
              <a:p>
                <a:r>
                  <a:rPr lang="hu-HU" altLang="hu-HU" dirty="0" err="1"/>
                  <a:t>Multikollineáris</a:t>
                </a:r>
                <a:r>
                  <a:rPr lang="hu-HU" altLang="hu-HU" dirty="0"/>
                  <a:t> esetben mind a becslés, mind a paraméterek értelmezése megnehezedik, hiszen a magyarázó változók hatásait nem lehet egyértelműen szétválasztani. Minden változó hatása minden más változóban is megjelenik, a becslések bizonytalanná válnak (</a:t>
                </a:r>
                <a:r>
                  <a:rPr lang="hu-HU" altLang="hu-HU" dirty="0" err="1"/>
                  <a:t>ceteris</a:t>
                </a:r>
                <a:r>
                  <a:rPr lang="hu-HU" altLang="hu-HU" dirty="0"/>
                  <a:t> </a:t>
                </a:r>
                <a:r>
                  <a:rPr lang="hu-HU" altLang="hu-HU" dirty="0" err="1"/>
                  <a:t>paribus</a:t>
                </a:r>
                <a:r>
                  <a:rPr lang="hu-HU" altLang="hu-HU" dirty="0"/>
                  <a:t> elv nem igaz). </a:t>
                </a:r>
              </a:p>
              <a:p>
                <a:r>
                  <a:rPr lang="hu-HU" altLang="hu-HU" dirty="0"/>
                  <a:t>Ez a mutató azt mutatja, hogy a </a:t>
                </a:r>
                <a:r>
                  <a:rPr lang="hu-HU" altLang="hu-HU" i="1" dirty="0" err="1"/>
                  <a:t>j</a:t>
                </a:r>
                <a:r>
                  <a:rPr lang="hu-HU" altLang="hu-HU" dirty="0" err="1"/>
                  <a:t>-edik</a:t>
                </a:r>
                <a:r>
                  <a:rPr lang="hu-HU" altLang="hu-HU" dirty="0"/>
                  <a:t> változó becsült együtthatójának tényleges varianciája hányszorosa annak, ami a </a:t>
                </a:r>
                <a:r>
                  <a:rPr lang="hu-HU" altLang="hu-HU" dirty="0" err="1"/>
                  <a:t>multikollinearitás</a:t>
                </a:r>
                <a:r>
                  <a:rPr lang="hu-HU" altLang="hu-HU" dirty="0"/>
                  <a:t> teljes hiányának esete lenne. Ezért ezt a mutatószámot a </a:t>
                </a:r>
                <a:r>
                  <a:rPr lang="hu-HU" altLang="hu-HU" i="1" dirty="0" err="1"/>
                  <a:t>j</a:t>
                </a:r>
                <a:r>
                  <a:rPr lang="hu-HU" altLang="hu-HU" dirty="0" err="1"/>
                  <a:t>-edik</a:t>
                </a:r>
                <a:r>
                  <a:rPr lang="hu-HU" altLang="hu-HU" dirty="0"/>
                  <a:t> változóhoz tartozó variancianövelő tényezőnek (</a:t>
                </a:r>
                <a:r>
                  <a:rPr lang="hu-HU" altLang="hu-HU" dirty="0" err="1"/>
                  <a:t>Variance</a:t>
                </a:r>
                <a:r>
                  <a:rPr lang="hu-HU" altLang="hu-HU" dirty="0"/>
                  <a:t> </a:t>
                </a:r>
                <a:r>
                  <a:rPr lang="hu-HU" altLang="hu-HU" dirty="0" err="1"/>
                  <a:t>Inflator</a:t>
                </a:r>
                <a:r>
                  <a:rPr lang="hu-HU" altLang="hu-HU" dirty="0"/>
                  <a:t> </a:t>
                </a:r>
                <a:r>
                  <a:rPr lang="hu-HU" altLang="hu-HU" dirty="0" err="1"/>
                  <a:t>Factor</a:t>
                </a:r>
                <a:r>
                  <a:rPr lang="hu-HU" altLang="hu-HU" dirty="0"/>
                  <a:t>) </a:t>
                </a:r>
                <a:r>
                  <a:rPr lang="hu-HU" altLang="hu-HU" i="1" dirty="0" err="1"/>
                  <a:t>VIF</a:t>
                </a:r>
                <a:r>
                  <a:rPr lang="hu-HU" altLang="hu-HU" i="1" baseline="-25000" dirty="0" err="1"/>
                  <a:t>j</a:t>
                </a:r>
                <a:r>
                  <a:rPr lang="hu-HU" altLang="hu-HU" i="1" dirty="0"/>
                  <a:t> </a:t>
                </a:r>
                <a:r>
                  <a:rPr lang="hu-HU" altLang="hu-HU" dirty="0"/>
                  <a:t>mutatónak nevezzük.</a:t>
                </a:r>
              </a:p>
              <a:p>
                <a:pPr marL="0" indent="0" algn="ctr">
                  <a:buNone/>
                </a:pPr>
                <a:r>
                  <a:rPr lang="hu-HU" sz="3500" b="1" dirty="0" err="1"/>
                  <a:t>VIF</a:t>
                </a:r>
                <a:r>
                  <a:rPr lang="hu-HU" sz="3500" b="1" baseline="-25000" dirty="0" err="1"/>
                  <a:t>j</a:t>
                </a:r>
                <a:r>
                  <a:rPr lang="hu-HU" sz="3500" b="1" dirty="0"/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35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3500" b="1" i="1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hu-HU" sz="3500" b="1" i="1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hu-HU" sz="3500" b="1" i="1">
                            <a:latin typeface="Cambria Math" panose="02040503050406030204" pitchFamily="18" charset="0"/>
                          </a:rPr>
                          <m:t>−</m:t>
                        </m:r>
                        <m:sSubSup>
                          <m:sSubSupPr>
                            <m:ctrlPr>
                              <a:rPr lang="hu-HU" sz="3500" b="1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hu-HU" sz="3500" b="1" i="1">
                                <a:latin typeface="Cambria Math" panose="02040503050406030204" pitchFamily="18" charset="0"/>
                              </a:rPr>
                              <m:t>𝑹</m:t>
                            </m:r>
                          </m:e>
                          <m:sub>
                            <m:r>
                              <a:rPr lang="hu-HU" sz="3500" b="1" i="1">
                                <a:latin typeface="Cambria Math" panose="02040503050406030204" pitchFamily="18" charset="0"/>
                              </a:rPr>
                              <m:t>𝒋</m:t>
                            </m:r>
                          </m:sub>
                          <m:sup>
                            <m:r>
                              <a:rPr lang="hu-HU" sz="3500" b="1" i="1">
                                <a:latin typeface="Cambria Math" panose="02040503050406030204" pitchFamily="18" charset="0"/>
                              </a:rPr>
                              <m:t>𝟐</m:t>
                            </m:r>
                          </m:sup>
                        </m:sSubSup>
                      </m:den>
                    </m:f>
                  </m:oMath>
                </a14:m>
                <a:r>
                  <a:rPr lang="hu-HU" sz="2200" dirty="0"/>
                  <a:t>  </a:t>
                </a:r>
              </a:p>
              <a:p>
                <a:pPr marL="0" indent="0">
                  <a:buNone/>
                </a:pPr>
                <a:endParaRPr lang="hu-HU" dirty="0" smtClean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342" t="-483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73774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altLang="hu-HU" dirty="0"/>
              <a:t>Minimális értékét, az 1-et akkor veszi fel, amikor a </a:t>
            </a:r>
            <a:r>
              <a:rPr lang="hu-HU" altLang="hu-HU" dirty="0" smtClean="0"/>
              <a:t>megfelelő</a:t>
            </a:r>
            <a:r>
              <a:rPr lang="hu-HU" altLang="hu-HU" dirty="0"/>
              <a:t> </a:t>
            </a:r>
            <a:r>
              <a:rPr lang="hu-HU" dirty="0"/>
              <a:t>R</a:t>
            </a:r>
            <a:r>
              <a:rPr lang="hu-HU" baseline="-25000" dirty="0"/>
              <a:t>j</a:t>
            </a:r>
            <a:r>
              <a:rPr lang="hu-HU" baseline="30000" dirty="0"/>
              <a:t>2</a:t>
            </a:r>
            <a:r>
              <a:rPr lang="hu-HU" dirty="0"/>
              <a:t>=0</a:t>
            </a:r>
            <a:r>
              <a:rPr lang="hu-HU" altLang="hu-HU" dirty="0" smtClean="0"/>
              <a:t>, </a:t>
            </a:r>
            <a:r>
              <a:rPr lang="hu-HU" altLang="hu-HU" dirty="0"/>
              <a:t>azaz amikor a </a:t>
            </a:r>
            <a:r>
              <a:rPr lang="hu-HU" altLang="hu-HU" dirty="0" err="1"/>
              <a:t>j-edik</a:t>
            </a:r>
            <a:r>
              <a:rPr lang="hu-HU" altLang="hu-HU" dirty="0"/>
              <a:t> magyarázó változó nem korrelál a többivel. Látható, hogy ahogy nő </a:t>
            </a:r>
            <a:r>
              <a:rPr lang="hu-HU" altLang="hu-HU" dirty="0" smtClean="0"/>
              <a:t>az </a:t>
            </a:r>
            <a:r>
              <a:rPr lang="hu-HU" dirty="0" smtClean="0"/>
              <a:t>R</a:t>
            </a:r>
            <a:r>
              <a:rPr lang="hu-HU" baseline="-25000" dirty="0" smtClean="0"/>
              <a:t>j</a:t>
            </a:r>
            <a:r>
              <a:rPr lang="hu-HU" baseline="30000" dirty="0" smtClean="0"/>
              <a:t>2</a:t>
            </a:r>
            <a:r>
              <a:rPr lang="hu-HU" altLang="hu-HU" dirty="0" smtClean="0"/>
              <a:t>, </a:t>
            </a:r>
            <a:r>
              <a:rPr lang="hu-HU" altLang="hu-HU" dirty="0"/>
              <a:t>úgy nő a VIF értéke is, mutatva, hogy a </a:t>
            </a:r>
            <a:r>
              <a:rPr lang="hu-HU" altLang="hu-HU" dirty="0" err="1"/>
              <a:t>kollinearitás</a:t>
            </a:r>
            <a:r>
              <a:rPr lang="hu-HU" altLang="hu-HU" dirty="0"/>
              <a:t> hányszorosára növeli a varianciával mért becslési hibát.</a:t>
            </a:r>
          </a:p>
          <a:p>
            <a:r>
              <a:rPr lang="hu-HU" altLang="hu-HU" dirty="0" smtClean="0"/>
              <a:t>Az </a:t>
            </a:r>
            <a:r>
              <a:rPr lang="hu-HU" dirty="0" smtClean="0"/>
              <a:t>R</a:t>
            </a:r>
            <a:r>
              <a:rPr lang="hu-HU" baseline="-25000" dirty="0" smtClean="0"/>
              <a:t>j</a:t>
            </a:r>
            <a:r>
              <a:rPr lang="hu-HU" baseline="30000" dirty="0" smtClean="0"/>
              <a:t>2</a:t>
            </a:r>
            <a:r>
              <a:rPr lang="hu-HU" dirty="0" smtClean="0"/>
              <a:t>=1 </a:t>
            </a:r>
            <a:r>
              <a:rPr lang="hu-HU" altLang="hu-HU" dirty="0" smtClean="0"/>
              <a:t>esetben </a:t>
            </a:r>
            <a:r>
              <a:rPr lang="hu-HU" altLang="hu-HU" dirty="0"/>
              <a:t>a mutató nem értelmezhető, ez a teljes vagy extrém </a:t>
            </a:r>
            <a:r>
              <a:rPr lang="hu-HU" altLang="hu-HU" dirty="0" err="1"/>
              <a:t>multikollinearitás</a:t>
            </a:r>
            <a:r>
              <a:rPr lang="hu-HU" altLang="hu-HU" dirty="0"/>
              <a:t>.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16343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Függetlenség vizsgálat</a:t>
            </a:r>
            <a:br>
              <a:rPr lang="hu-HU" dirty="0" smtClean="0"/>
            </a:br>
            <a:r>
              <a:rPr lang="hu-HU" dirty="0" err="1" smtClean="0"/>
              <a:t>Durbin</a:t>
            </a:r>
            <a:r>
              <a:rPr lang="hu-HU" dirty="0" smtClean="0"/>
              <a:t> – Watson - próba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r>
                  <a:rPr lang="hu-HU" dirty="0" smtClean="0"/>
                  <a:t>Az elsőrendű </a:t>
                </a:r>
                <a:r>
                  <a:rPr lang="hu-HU" dirty="0" err="1" smtClean="0"/>
                  <a:t>autokorreláció</a:t>
                </a:r>
                <a:r>
                  <a:rPr lang="hu-HU" dirty="0" smtClean="0"/>
                  <a:t> tesztelésére alkalmas, hibatagok </a:t>
                </a:r>
                <a:r>
                  <a:rPr lang="hu-HU" dirty="0" err="1" smtClean="0"/>
                  <a:t>autokorreláltságát</a:t>
                </a:r>
                <a:r>
                  <a:rPr lang="hu-HU" dirty="0" smtClean="0"/>
                  <a:t> vizsgálja.</a:t>
                </a:r>
              </a:p>
              <a:p>
                <a:pPr marL="0" indent="0" algn="ctr">
                  <a:buNone/>
                </a:pPr>
                <a:r>
                  <a:rPr lang="hu-HU" sz="2800" dirty="0"/>
                  <a:t>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=2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p>
                              <m:sSup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</m:s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=2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</m:e>
                        </m:nary>
                      </m:den>
                    </m:f>
                  </m:oMath>
                </a14:m>
                <a:endParaRPr lang="hu-HU" dirty="0"/>
              </a:p>
              <a:p>
                <a:pPr marL="0" indent="0">
                  <a:buNone/>
                </a:pPr>
                <a:endParaRPr lang="hu-HU" dirty="0" smtClean="0"/>
              </a:p>
              <a:p>
                <a:r>
                  <a:rPr lang="hu-HU" dirty="0" smtClean="0"/>
                  <a:t>Ennek </a:t>
                </a:r>
                <a:r>
                  <a:rPr lang="hu-HU" dirty="0"/>
                  <a:t>eloszlása – nem standard – a d=2 pontra szimmetrikus és (0, 4) intervallumban vehet fel </a:t>
                </a:r>
                <a:r>
                  <a:rPr lang="hu-HU" dirty="0" smtClean="0"/>
                  <a:t>értékeket.</a:t>
                </a:r>
              </a:p>
              <a:p>
                <a:r>
                  <a:rPr lang="hu-HU" dirty="0" smtClean="0"/>
                  <a:t>Az </a:t>
                </a:r>
                <a:r>
                  <a:rPr lang="hu-HU" dirty="0"/>
                  <a:t>eloszlás </a:t>
                </a:r>
                <a:r>
                  <a:rPr lang="hu-HU" dirty="0" smtClean="0"/>
                  <a:t>általánosságban </a:t>
                </a:r>
                <a:r>
                  <a:rPr lang="hu-HU" dirty="0"/>
                  <a:t>nem határozható meg, de </a:t>
                </a:r>
                <a:r>
                  <a:rPr lang="hu-HU" dirty="0" err="1"/>
                  <a:t>kvantiliseinek</a:t>
                </a:r>
                <a:r>
                  <a:rPr lang="hu-HU" dirty="0"/>
                  <a:t> alsó és felső közelítő értékei (</a:t>
                </a:r>
                <a:r>
                  <a:rPr lang="hu-HU" dirty="0" err="1"/>
                  <a:t>d</a:t>
                </a:r>
                <a:r>
                  <a:rPr lang="hu-HU" baseline="-25000" dirty="0" err="1"/>
                  <a:t>L</a:t>
                </a:r>
                <a:r>
                  <a:rPr lang="hu-HU" dirty="0"/>
                  <a:t> és </a:t>
                </a:r>
                <a:r>
                  <a:rPr lang="hu-HU" dirty="0" err="1"/>
                  <a:t>d</a:t>
                </a:r>
                <a:r>
                  <a:rPr lang="hu-HU" baseline="-25000" dirty="0" err="1"/>
                  <a:t>U</a:t>
                </a:r>
                <a:r>
                  <a:rPr lang="hu-HU" dirty="0"/>
                  <a:t>) táblázatosan megadhatók.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90049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720757" y="135082"/>
            <a:ext cx="8915400" cy="3777622"/>
          </a:xfrm>
        </p:spPr>
        <p:txBody>
          <a:bodyPr>
            <a:normAutofit/>
          </a:bodyPr>
          <a:lstStyle/>
          <a:p>
            <a:pPr fontAlgn="base"/>
            <a:r>
              <a:rPr lang="hu-HU" dirty="0" smtClean="0"/>
              <a:t>Ha </a:t>
            </a:r>
            <a:r>
              <a:rPr lang="hu-HU" dirty="0"/>
              <a:t>a </a:t>
            </a:r>
            <a:r>
              <a:rPr lang="hu-HU" dirty="0" smtClean="0"/>
              <a:t>próbafüggvény </a:t>
            </a:r>
            <a:r>
              <a:rPr lang="hu-HU" dirty="0"/>
              <a:t>empirikus értéke a 0 – </a:t>
            </a:r>
            <a:r>
              <a:rPr lang="hu-HU" dirty="0" err="1"/>
              <a:t>d</a:t>
            </a:r>
            <a:r>
              <a:rPr lang="hu-HU" baseline="-25000" dirty="0" err="1"/>
              <a:t>L</a:t>
            </a:r>
            <a:r>
              <a:rPr lang="hu-HU" dirty="0"/>
              <a:t> tartományba esik, a döntés az, hogy a maradékváltozó szignifikáns mértékű pozitív </a:t>
            </a:r>
            <a:r>
              <a:rPr lang="hu-HU" dirty="0" err="1"/>
              <a:t>autokorrelációt</a:t>
            </a:r>
            <a:r>
              <a:rPr lang="hu-HU" dirty="0"/>
              <a:t> tartalmaz.</a:t>
            </a:r>
          </a:p>
          <a:p>
            <a:pPr fontAlgn="base"/>
            <a:r>
              <a:rPr lang="hu-HU" dirty="0" smtClean="0"/>
              <a:t>Ha </a:t>
            </a:r>
            <a:r>
              <a:rPr lang="hu-HU" dirty="0"/>
              <a:t>a próbafüggvény empirikus értéke a </a:t>
            </a:r>
            <a:r>
              <a:rPr lang="hu-HU" dirty="0" err="1"/>
              <a:t>d</a:t>
            </a:r>
            <a:r>
              <a:rPr lang="hu-HU" baseline="-25000" dirty="0" err="1"/>
              <a:t>L</a:t>
            </a:r>
            <a:r>
              <a:rPr lang="hu-HU" dirty="0"/>
              <a:t> – </a:t>
            </a:r>
            <a:r>
              <a:rPr lang="hu-HU" dirty="0" err="1" smtClean="0"/>
              <a:t>d</a:t>
            </a:r>
            <a:r>
              <a:rPr lang="hu-HU" baseline="-25000" dirty="0" err="1" smtClean="0"/>
              <a:t>U</a:t>
            </a:r>
            <a:r>
              <a:rPr lang="hu-HU" dirty="0" smtClean="0"/>
              <a:t>, vagy a </a:t>
            </a:r>
            <a:r>
              <a:rPr lang="hu-HU" dirty="0"/>
              <a:t>(4 - </a:t>
            </a:r>
            <a:r>
              <a:rPr lang="hu-HU" dirty="0" err="1"/>
              <a:t>d</a:t>
            </a:r>
            <a:r>
              <a:rPr lang="hu-HU" baseline="-25000" dirty="0" err="1"/>
              <a:t>U</a:t>
            </a:r>
            <a:r>
              <a:rPr lang="hu-HU" dirty="0"/>
              <a:t>) – (</a:t>
            </a:r>
            <a:r>
              <a:rPr lang="hu-HU" dirty="0" err="1"/>
              <a:t>4</a:t>
            </a:r>
            <a:r>
              <a:rPr lang="hu-HU" dirty="0"/>
              <a:t> - </a:t>
            </a:r>
            <a:r>
              <a:rPr lang="hu-HU" dirty="0" err="1" smtClean="0"/>
              <a:t>d</a:t>
            </a:r>
            <a:r>
              <a:rPr lang="hu-HU" baseline="-25000" dirty="0" err="1" smtClean="0"/>
              <a:t>L</a:t>
            </a:r>
            <a:r>
              <a:rPr lang="hu-HU" dirty="0" smtClean="0"/>
              <a:t>)</a:t>
            </a:r>
            <a:r>
              <a:rPr lang="hu-HU" dirty="0"/>
              <a:t> </a:t>
            </a:r>
            <a:r>
              <a:rPr lang="hu-HU" dirty="0" smtClean="0"/>
              <a:t>tartományba </a:t>
            </a:r>
            <a:r>
              <a:rPr lang="hu-HU" dirty="0"/>
              <a:t>esik, e </a:t>
            </a:r>
            <a:r>
              <a:rPr lang="hu-HU" dirty="0" smtClean="0"/>
              <a:t>próbák </a:t>
            </a:r>
            <a:r>
              <a:rPr lang="hu-HU" dirty="0"/>
              <a:t>alapján nem tudunk dönteni, </a:t>
            </a:r>
            <a:r>
              <a:rPr lang="hu-HU" dirty="0" smtClean="0"/>
              <a:t>ezeket </a:t>
            </a:r>
            <a:r>
              <a:rPr lang="hu-HU" dirty="0"/>
              <a:t>a </a:t>
            </a:r>
            <a:r>
              <a:rPr lang="hu-HU" dirty="0" smtClean="0"/>
              <a:t>tartományokat </a:t>
            </a:r>
            <a:r>
              <a:rPr lang="hu-HU" dirty="0"/>
              <a:t>semleges </a:t>
            </a:r>
            <a:r>
              <a:rPr lang="hu-HU" dirty="0" smtClean="0"/>
              <a:t>zónáknak </a:t>
            </a:r>
            <a:r>
              <a:rPr lang="hu-HU" dirty="0"/>
              <a:t>nevezzük.</a:t>
            </a:r>
          </a:p>
          <a:p>
            <a:pPr fontAlgn="base"/>
            <a:r>
              <a:rPr lang="hu-HU" dirty="0" smtClean="0"/>
              <a:t>Ha </a:t>
            </a:r>
            <a:r>
              <a:rPr lang="hu-HU" dirty="0"/>
              <a:t>a próbafüggvény empirikus értéke a </a:t>
            </a:r>
            <a:r>
              <a:rPr lang="hu-HU" dirty="0" err="1"/>
              <a:t>d</a:t>
            </a:r>
            <a:r>
              <a:rPr lang="hu-HU" baseline="-25000" dirty="0" err="1"/>
              <a:t>U</a:t>
            </a:r>
            <a:r>
              <a:rPr lang="hu-HU" dirty="0"/>
              <a:t> – (4 - </a:t>
            </a:r>
            <a:r>
              <a:rPr lang="hu-HU" dirty="0" err="1"/>
              <a:t>d</a:t>
            </a:r>
            <a:r>
              <a:rPr lang="hu-HU" baseline="-25000" dirty="0" err="1"/>
              <a:t>U</a:t>
            </a:r>
            <a:r>
              <a:rPr lang="hu-HU" dirty="0"/>
              <a:t>) tartományba esik, a </a:t>
            </a:r>
            <a:r>
              <a:rPr lang="hu-HU" dirty="0" err="1" smtClean="0"/>
              <a:t>nullhipotézist</a:t>
            </a:r>
            <a:r>
              <a:rPr lang="hu-HU" dirty="0"/>
              <a:t> </a:t>
            </a:r>
            <a:r>
              <a:rPr lang="hu-HU" dirty="0" smtClean="0"/>
              <a:t>elfogadjuk. </a:t>
            </a:r>
            <a:r>
              <a:rPr lang="hu-HU" dirty="0"/>
              <a:t>Ennek a tartománynak a közepe 2.</a:t>
            </a:r>
          </a:p>
          <a:p>
            <a:pPr fontAlgn="base"/>
            <a:r>
              <a:rPr lang="hu-HU" dirty="0" smtClean="0"/>
              <a:t>Ha </a:t>
            </a:r>
            <a:r>
              <a:rPr lang="hu-HU" dirty="0"/>
              <a:t>a próbafüggvény empirikus értéke a (4 - </a:t>
            </a:r>
            <a:r>
              <a:rPr lang="hu-HU" dirty="0" err="1"/>
              <a:t>d</a:t>
            </a:r>
            <a:r>
              <a:rPr lang="hu-HU" baseline="-25000" dirty="0" err="1"/>
              <a:t>L</a:t>
            </a:r>
            <a:r>
              <a:rPr lang="hu-HU" dirty="0"/>
              <a:t>) – </a:t>
            </a:r>
            <a:r>
              <a:rPr lang="hu-HU" dirty="0" err="1"/>
              <a:t>4</a:t>
            </a:r>
            <a:r>
              <a:rPr lang="hu-HU" dirty="0"/>
              <a:t> tartományba esik, döntésünk szignifikáns negatív </a:t>
            </a:r>
            <a:r>
              <a:rPr lang="hu-HU" dirty="0" err="1" smtClean="0"/>
              <a:t>autokorreláció</a:t>
            </a:r>
            <a:r>
              <a:rPr lang="hu-HU" dirty="0" smtClean="0"/>
              <a:t>.</a:t>
            </a:r>
            <a:endParaRPr lang="hu-HU" dirty="0"/>
          </a:p>
          <a:p>
            <a:endParaRPr lang="hu-HU" dirty="0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2218" y="3428517"/>
            <a:ext cx="5430008" cy="31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45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próbafüggvény elfogadása és elutasítása</a:t>
            </a:r>
            <a:endParaRPr lang="hu-HU" dirty="0"/>
          </a:p>
        </p:txBody>
      </p:sp>
      <p:pic>
        <p:nvPicPr>
          <p:cNvPr id="6" name="Tartalom helye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5" y="1905000"/>
            <a:ext cx="8112463" cy="4323308"/>
          </a:xfrm>
        </p:spPr>
      </p:pic>
    </p:spTree>
    <p:extLst>
      <p:ext uri="{BB962C8B-B14F-4D97-AF65-F5344CB8AC3E}">
        <p14:creationId xmlns:p14="http://schemas.microsoft.com/office/powerpoint/2010/main" val="1505347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/>
              <a:t>Ha a teszt alapján nem tudunk döntést hozni, vagyis a próbafüggvény értéke a semleges zónák valamelyikébe esik, akkor több lehetőséggel is élhetünk: </a:t>
            </a:r>
            <a:endParaRPr lang="hu-HU" dirty="0" smtClean="0"/>
          </a:p>
          <a:p>
            <a:pPr>
              <a:buFont typeface="+mj-lt"/>
              <a:buAutoNum type="arabicPeriod"/>
            </a:pPr>
            <a:r>
              <a:rPr lang="hu-HU" dirty="0" smtClean="0"/>
              <a:t>A </a:t>
            </a:r>
            <a:r>
              <a:rPr lang="hu-HU" dirty="0"/>
              <a:t>modell paramétereinek a becslését újra el kell végezni, de nagyobb minta </a:t>
            </a:r>
            <a:r>
              <a:rPr lang="hu-HU" dirty="0" smtClean="0"/>
              <a:t>alapján.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Meg </a:t>
            </a:r>
            <a:r>
              <a:rPr lang="hu-HU"/>
              <a:t>kell </a:t>
            </a:r>
            <a:r>
              <a:rPr lang="hu-HU" smtClean="0"/>
              <a:t>változtatni </a:t>
            </a:r>
            <a:r>
              <a:rPr lang="hu-HU" dirty="0"/>
              <a:t>a </a:t>
            </a:r>
            <a:r>
              <a:rPr lang="hu-HU" dirty="0" err="1"/>
              <a:t>szignifikancia-szintet</a:t>
            </a:r>
            <a:r>
              <a:rPr lang="hu-HU" dirty="0"/>
              <a:t> úgy, hogy döntési helyzetbe </a:t>
            </a:r>
            <a:r>
              <a:rPr lang="hu-HU" dirty="0" smtClean="0"/>
              <a:t>kerüljünk.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Más </a:t>
            </a:r>
            <a:r>
              <a:rPr lang="hu-HU" dirty="0"/>
              <a:t>próbafüggvényt kell alkalmazni.</a:t>
            </a:r>
          </a:p>
        </p:txBody>
      </p:sp>
    </p:spTree>
    <p:extLst>
      <p:ext uri="{BB962C8B-B14F-4D97-AF65-F5344CB8AC3E}">
        <p14:creationId xmlns:p14="http://schemas.microsoft.com/office/powerpoint/2010/main" val="220293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Néhány nevezetes alkalmazás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altLang="hu-HU" dirty="0"/>
              <a:t>A termelési </a:t>
            </a:r>
            <a:r>
              <a:rPr lang="hu-HU" altLang="hu-HU" dirty="0" smtClean="0"/>
              <a:t>függvények: </a:t>
            </a:r>
            <a:r>
              <a:rPr lang="hu-HU" altLang="hu-HU" dirty="0" err="1"/>
              <a:t>m</a:t>
            </a:r>
            <a:r>
              <a:rPr lang="hu-HU" altLang="hu-HU" dirty="0" err="1" smtClean="0"/>
              <a:t>ikrogazdasági</a:t>
            </a:r>
            <a:r>
              <a:rPr lang="hu-HU" altLang="hu-HU" dirty="0" smtClean="0"/>
              <a:t> </a:t>
            </a:r>
            <a:r>
              <a:rPr lang="hu-HU" altLang="hu-HU" dirty="0"/>
              <a:t>elemzések – termelési tényezők, azaz inputok (pl. munka, tőke, föld) milyen mennyiségű kibocsátást (outputot) képesek előállítani. </a:t>
            </a:r>
            <a:endParaRPr lang="hu-HU" altLang="hu-HU" dirty="0" smtClean="0"/>
          </a:p>
          <a:p>
            <a:r>
              <a:rPr lang="hu-HU" altLang="hu-HU" dirty="0" err="1"/>
              <a:t>Autoregresszív</a:t>
            </a:r>
            <a:r>
              <a:rPr lang="hu-HU" altLang="hu-HU" dirty="0"/>
              <a:t> </a:t>
            </a:r>
            <a:r>
              <a:rPr lang="hu-HU" altLang="hu-HU" dirty="0" smtClean="0"/>
              <a:t>modellek: állományi </a:t>
            </a:r>
            <a:r>
              <a:rPr lang="hu-HU" altLang="hu-HU" dirty="0"/>
              <a:t>típusú idősorok esetén az adat függ az előző időszaki </a:t>
            </a:r>
            <a:r>
              <a:rPr lang="hu-HU" altLang="hu-HU" dirty="0" smtClean="0"/>
              <a:t>adatoktól -&gt; az </a:t>
            </a:r>
            <a:r>
              <a:rPr lang="hu-HU" altLang="hu-HU" dirty="0"/>
              <a:t>ilyen idősorban </a:t>
            </a:r>
            <a:r>
              <a:rPr lang="hu-HU" altLang="hu-HU" dirty="0" err="1"/>
              <a:t>autokorreláció</a:t>
            </a:r>
            <a:r>
              <a:rPr lang="hu-HU" altLang="hu-HU" dirty="0"/>
              <a:t> van – </a:t>
            </a:r>
            <a:r>
              <a:rPr lang="hu-HU" altLang="hu-HU" dirty="0" err="1"/>
              <a:t>autoregresszív</a:t>
            </a:r>
            <a:r>
              <a:rPr lang="hu-HU" altLang="hu-HU" dirty="0"/>
              <a:t> egyenlet vagy </a:t>
            </a:r>
            <a:r>
              <a:rPr lang="hu-HU" altLang="hu-HU" dirty="0" smtClean="0"/>
              <a:t>modell.</a:t>
            </a:r>
          </a:p>
          <a:p>
            <a:r>
              <a:rPr lang="hu-HU" altLang="hu-HU" dirty="0"/>
              <a:t>ARMA (</a:t>
            </a:r>
            <a:r>
              <a:rPr lang="hu-HU" altLang="hu-HU" dirty="0" err="1"/>
              <a:t>Autoregresszív</a:t>
            </a:r>
            <a:r>
              <a:rPr lang="hu-HU" altLang="hu-HU" dirty="0"/>
              <a:t> Mozgó Átlagolású) alapú modellek – pl. több késleltetés, véletlenhatások sem a legegyszerűbbek, hanem időbeli kapcsolatot mutatnak, szóródásuk időben változó, összefüggnek az eredményváltozóval</a:t>
            </a:r>
            <a:r>
              <a:rPr lang="hu-HU" altLang="hu-HU" dirty="0" smtClean="0"/>
              <a:t>.</a:t>
            </a:r>
            <a:endParaRPr lang="hu-HU" altLang="hu-HU" dirty="0"/>
          </a:p>
          <a:p>
            <a:endParaRPr lang="hu-HU" alt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7972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altLang="hu-HU" dirty="0"/>
              <a:t>ARMA modellek </a:t>
            </a:r>
            <a:r>
              <a:rPr lang="hu-HU" altLang="hu-HU" dirty="0" smtClean="0"/>
              <a:t>kiterjesztései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altLang="hu-HU" dirty="0" smtClean="0"/>
              <a:t>Az </a:t>
            </a:r>
            <a:r>
              <a:rPr lang="hu-HU" altLang="hu-HU" dirty="0" err="1"/>
              <a:t>idősorelemzés</a:t>
            </a:r>
            <a:r>
              <a:rPr lang="hu-HU" altLang="hu-HU" dirty="0"/>
              <a:t> és a </a:t>
            </a:r>
            <a:r>
              <a:rPr lang="hu-HU" altLang="hu-HU" dirty="0" err="1"/>
              <a:t>regressziószámítás</a:t>
            </a:r>
            <a:r>
              <a:rPr lang="hu-HU" altLang="hu-HU" dirty="0"/>
              <a:t> külön, gyorsan fejlődő fejezetét képezik.</a:t>
            </a:r>
          </a:p>
          <a:p>
            <a:r>
              <a:rPr lang="hu-HU" altLang="hu-HU" dirty="0"/>
              <a:t>Általános Lineáris Modell (GLM) </a:t>
            </a:r>
          </a:p>
          <a:p>
            <a:r>
              <a:rPr lang="hu-HU" altLang="hu-HU" dirty="0"/>
              <a:t>Logisztikus regresszió – diszkrét eredményváltozós modellek</a:t>
            </a:r>
          </a:p>
          <a:p>
            <a:r>
              <a:rPr lang="hu-HU" altLang="hu-HU" dirty="0"/>
              <a:t>Többegyenletes kiterjesztés – gazdaság, mint komplex jelenség modellezése – </a:t>
            </a:r>
            <a:r>
              <a:rPr lang="hu-HU" altLang="hu-HU" dirty="0" err="1"/>
              <a:t>ökonometria</a:t>
            </a:r>
            <a:endParaRPr lang="hu-HU" altLang="hu-HU" dirty="0"/>
          </a:p>
          <a:p>
            <a:r>
              <a:rPr lang="hu-HU" altLang="hu-HU" dirty="0"/>
              <a:t>Sokváltozós modellek – társadalmi jelenségekre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0272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hu-HU" sz="5400" b="1" dirty="0" smtClean="0"/>
              <a:t>Köszönöm a figyelmet! </a:t>
            </a:r>
            <a:r>
              <a:rPr lang="hu-HU" sz="5400" b="1" dirty="0" smtClean="0">
                <a:sym typeface="Wingdings" panose="05000000000000000000" pitchFamily="2" charset="2"/>
              </a:rPr>
              <a:t> </a:t>
            </a:r>
            <a:endParaRPr lang="hu-HU" sz="5400" b="1" dirty="0"/>
          </a:p>
        </p:txBody>
      </p:sp>
    </p:spTree>
    <p:extLst>
      <p:ext uri="{BB962C8B-B14F-4D97-AF65-F5344CB8AC3E}">
        <p14:creationId xmlns:p14="http://schemas.microsoft.com/office/powerpoint/2010/main" val="3431490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Regresszióanalízis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A statisztikában a </a:t>
            </a:r>
            <a:r>
              <a:rPr lang="hu-HU" dirty="0" err="1" smtClean="0"/>
              <a:t>regressziószámítás</a:t>
            </a:r>
            <a:r>
              <a:rPr lang="hu-HU" dirty="0" smtClean="0"/>
              <a:t> során két vagy több véletlen változó között fennálló kapcsolatot modellezzük. </a:t>
            </a:r>
          </a:p>
          <a:p>
            <a:r>
              <a:rPr lang="hu-HU" dirty="0" smtClean="0"/>
              <a:t>Azt vizsgálja, hogy egy kitüntetett változó (amelyet eredmény, vagy függő változónak nevezünk), hogyan függ egy vagy több független változótól. Keressük a változók közötti kapcsolatot leíró függvényt. </a:t>
            </a:r>
          </a:p>
          <a:p>
            <a:r>
              <a:rPr lang="hu-HU" dirty="0" smtClean="0"/>
              <a:t>A modell tulajdonságai alapján megkülönböztetünk lineáris és nemlineáris regressziót, az adataink alapján pedig idősor, keresztmetszeti és panel </a:t>
            </a:r>
            <a:r>
              <a:rPr lang="hu-HU" dirty="0" err="1" smtClean="0"/>
              <a:t>regresszióanalízist</a:t>
            </a:r>
            <a:r>
              <a:rPr lang="hu-HU" dirty="0" smtClean="0"/>
              <a:t>. 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2453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Kétváltozós lineáris regressziós modell </a:t>
            </a:r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/>
              <a:lstStyle/>
              <a:p>
                <a:r>
                  <a:rPr lang="hu-HU" dirty="0" smtClean="0"/>
                  <a:t>Két mennyiségi változó kapcsolatát vizsgáljuk, mely két változó közül az </a:t>
                </a:r>
                <a:r>
                  <a:rPr lang="hu-HU" i="1" dirty="0" smtClean="0"/>
                  <a:t>X</a:t>
                </a:r>
                <a:r>
                  <a:rPr lang="hu-HU" dirty="0"/>
                  <a:t> </a:t>
                </a:r>
                <a:r>
                  <a:rPr lang="hu-HU" dirty="0" smtClean="0"/>
                  <a:t>magyarázó változó magyarázza az </a:t>
                </a:r>
                <a:r>
                  <a:rPr lang="hu-HU" i="1" dirty="0" smtClean="0"/>
                  <a:t>Y</a:t>
                </a:r>
                <a:r>
                  <a:rPr lang="hu-HU" dirty="0" smtClean="0"/>
                  <a:t> eredményváltozó alakulását.</a:t>
                </a:r>
              </a:p>
              <a:p>
                <a:pPr marL="0" indent="0" algn="ctr">
                  <a:buNone/>
                </a:pPr>
                <a:r>
                  <a:rPr lang="hu-HU" sz="2000" dirty="0" smtClean="0"/>
                  <a:t>Y </a:t>
                </a:r>
                <a:r>
                  <a:rPr lang="hu-HU" sz="2000" dirty="0"/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 i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hu-HU" sz="2000" i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sz="2000" i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 i="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hu-HU" sz="2000" i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m:rPr>
                        <m:sty m:val="p"/>
                      </m:rPr>
                      <a:rPr lang="hu-HU" sz="2000" i="0">
                        <a:latin typeface="Cambria Math" panose="02040503050406030204" pitchFamily="18" charset="0"/>
                      </a:rPr>
                      <m:t>X</m:t>
                    </m:r>
                    <m:r>
                      <a:rPr lang="hu-HU" sz="2000" i="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hu-HU" sz="2000" i="0" smtClean="0">
                        <a:latin typeface="Cambria Math" panose="02040503050406030204" pitchFamily="18" charset="0"/>
                      </a:rPr>
                      <m:t>ε</m:t>
                    </m:r>
                    <m:r>
                      <a:rPr lang="hu-HU" sz="2000" b="0" i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hu-HU" sz="2000" dirty="0" smtClean="0"/>
                  <a:t>		</a:t>
                </a:r>
                <a:r>
                  <a:rPr lang="hu-HU" sz="2000" dirty="0"/>
                  <a:t>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2000" i="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r>
                  <a:rPr lang="el-GR" sz="2000" dirty="0" smtClean="0"/>
                  <a:t> </a:t>
                </a:r>
                <a:r>
                  <a:rPr lang="el-GR" sz="2000" dirty="0"/>
                  <a:t>∼ N (</a:t>
                </a:r>
                <a:r>
                  <a:rPr lang="el-GR" sz="2000" dirty="0" smtClean="0"/>
                  <a:t>0,</a:t>
                </a:r>
                <a:r>
                  <a:rPr lang="hu-HU" sz="2000" dirty="0" smtClean="0"/>
                  <a:t> </a:t>
                </a:r>
                <a:r>
                  <a:rPr lang="el-GR" sz="2000" dirty="0" smtClean="0"/>
                  <a:t>σ</a:t>
                </a:r>
                <a:r>
                  <a:rPr lang="hu-HU" sz="2000" baseline="30000" dirty="0" smtClean="0"/>
                  <a:t>2</a:t>
                </a:r>
                <a:r>
                  <a:rPr lang="hu-HU" sz="2000" dirty="0" smtClean="0"/>
                  <a:t>)</a:t>
                </a:r>
              </a:p>
              <a:p>
                <a:pPr marL="0" indent="0" algn="ctr">
                  <a:buNone/>
                </a:pPr>
                <a:endParaRPr lang="hu-HU" sz="2000" i="1" dirty="0" smtClean="0"/>
              </a:p>
              <a:p>
                <a:r>
                  <a:rPr lang="el-GR" i="1" dirty="0" smtClean="0"/>
                  <a:t>ε</a:t>
                </a:r>
                <a:r>
                  <a:rPr lang="hu-HU" i="1" dirty="0" smtClean="0"/>
                  <a:t> </a:t>
                </a:r>
                <a:r>
                  <a:rPr lang="hu-HU" dirty="0" smtClean="0"/>
                  <a:t>: hiba, maradék</a:t>
                </a:r>
                <a:br>
                  <a:rPr lang="hu-HU" dirty="0" smtClean="0"/>
                </a:br>
                <a:r>
                  <a:rPr lang="hu-HU" dirty="0" smtClean="0"/>
                  <a:t>	   feltesszük, hogy 0 átlagú</a:t>
                </a:r>
                <a:r>
                  <a:rPr lang="hu-HU" dirty="0"/>
                  <a:t> </a:t>
                </a:r>
                <a:r>
                  <a:rPr lang="hu-HU" dirty="0" smtClean="0"/>
                  <a:t>és nincs kapcsolatban sem </a:t>
                </a:r>
                <a:r>
                  <a:rPr lang="hu-HU" i="1" dirty="0" err="1" smtClean="0"/>
                  <a:t>X</a:t>
                </a:r>
                <a:r>
                  <a:rPr lang="hu-HU" dirty="0" err="1" smtClean="0"/>
                  <a:t>-el</a:t>
                </a:r>
                <a:r>
                  <a:rPr lang="hu-HU" dirty="0" smtClean="0"/>
                  <a:t>, </a:t>
                </a:r>
                <a:r>
                  <a:rPr lang="hu-HU" dirty="0" err="1" smtClean="0"/>
                  <a:t>sem</a:t>
                </a:r>
                <a:r>
                  <a:rPr lang="hu-HU" dirty="0" smtClean="0"/>
                  <a:t> </a:t>
                </a:r>
                <a:r>
                  <a:rPr lang="hu-HU" i="1" dirty="0" smtClean="0"/>
                  <a:t>Y</a:t>
                </a:r>
                <a:r>
                  <a:rPr lang="hu-HU" dirty="0" smtClean="0"/>
                  <a:t>-nal</a:t>
                </a:r>
              </a:p>
              <a:p>
                <a:endParaRPr lang="hu-HU" i="1" dirty="0"/>
              </a:p>
              <a:p>
                <a:r>
                  <a:rPr lang="hu-HU" dirty="0" smtClean="0"/>
                  <a:t>A legkisebb négyzetek módszere alapján minimalizáljuk a </a:t>
                </a:r>
                <a:r>
                  <a:rPr lang="hu-HU" dirty="0" err="1" smtClean="0"/>
                  <a:t>reziduális</a:t>
                </a:r>
                <a:r>
                  <a:rPr lang="hu-HU" dirty="0" smtClean="0"/>
                  <a:t> négyzetösszeget.</a:t>
                </a: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5178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Többváltozós lineáris regressziós modell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>
              <a:xfrm>
                <a:off x="2592924" y="2133599"/>
                <a:ext cx="9418967" cy="4516583"/>
              </a:xfrm>
            </p:spPr>
            <p:txBody>
              <a:bodyPr anchor="ctr">
                <a:normAutofit/>
              </a:bodyPr>
              <a:lstStyle/>
              <a:p>
                <a:r>
                  <a:rPr lang="hu-HU" dirty="0"/>
                  <a:t>Az eredményváltozó több magyarázó változót ír le, „</a:t>
                </a:r>
                <a:r>
                  <a:rPr lang="hu-HU" i="1" dirty="0"/>
                  <a:t>n</a:t>
                </a:r>
                <a:r>
                  <a:rPr lang="hu-HU" dirty="0"/>
                  <a:t>” darab megfigyelés van. </a:t>
                </a:r>
              </a:p>
              <a:p>
                <a:pPr marL="0" indent="0" algn="ctr">
                  <a:buNone/>
                </a:pPr>
                <a:r>
                  <a:rPr lang="hu-HU" sz="2000" dirty="0"/>
                  <a:t>Y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hu-HU" sz="200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hu-HU" sz="20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hu-HU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hu-HU" sz="200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00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a:rPr lang="hu-HU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a:rPr lang="hu-HU" sz="200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hu-HU" sz="2000" dirty="0"/>
                  <a:t> + …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β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sSub>
                      <m:sSubPr>
                        <m:ctrlPr>
                          <a:rPr lang="hu-HU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hu-HU" sz="2000">
                            <a:latin typeface="Cambria Math" panose="02040503050406030204" pitchFamily="18" charset="0"/>
                          </a:rPr>
                          <m:t>n</m:t>
                        </m:r>
                      </m:sub>
                    </m:sSub>
                    <m:r>
                      <a:rPr lang="hu-HU" sz="2000">
                        <a:latin typeface="Cambria Math" panose="020405030504060302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hu-HU" sz="2000">
                        <a:latin typeface="Cambria Math" panose="02040503050406030204" pitchFamily="18" charset="0"/>
                      </a:rPr>
                      <m:t>ε</m:t>
                    </m:r>
                  </m:oMath>
                </a14:m>
                <a:endParaRPr lang="hu-HU" sz="2000" dirty="0"/>
              </a:p>
              <a:p>
                <a:pPr marL="0" indent="0" algn="ctr">
                  <a:buNone/>
                </a:pPr>
                <a:endParaRPr lang="hu-HU" dirty="0"/>
              </a:p>
              <a:p>
                <a:r>
                  <a:rPr lang="hu-HU" dirty="0"/>
                  <a:t>A sokaságból „n” elemű mintát veszünk: </a:t>
                </a:r>
                <a:br>
                  <a:rPr lang="hu-HU" dirty="0"/>
                </a:br>
                <a:r>
                  <a:rPr lang="hu-HU" dirty="0" err="1"/>
                  <a:t>x</a:t>
                </a:r>
                <a:r>
                  <a:rPr lang="hu-HU" baseline="-25000" dirty="0" err="1"/>
                  <a:t>i</a:t>
                </a:r>
                <a:r>
                  <a:rPr lang="hu-HU" dirty="0"/>
                  <a:t> – az i-vel jelölt mintában a magyarázóváltozó megfigyelt értéke,</a:t>
                </a:r>
                <a:br>
                  <a:rPr lang="hu-HU" dirty="0"/>
                </a:br>
                <a:r>
                  <a:rPr lang="hu-HU" dirty="0"/>
                  <a:t>i = 1, . . . , n. </a:t>
                </a:r>
                <a:br>
                  <a:rPr lang="hu-HU" dirty="0"/>
                </a:br>
                <a:r>
                  <a:rPr lang="hu-HU" dirty="0" err="1"/>
                  <a:t>y</a:t>
                </a:r>
                <a:r>
                  <a:rPr lang="hu-HU" baseline="-25000" dirty="0" err="1"/>
                  <a:t>i</a:t>
                </a:r>
                <a:r>
                  <a:rPr lang="hu-HU" dirty="0"/>
                  <a:t>– az i-vel jelölt mintában az eredményváltozó megfigyelt értéke,</a:t>
                </a:r>
                <a:br>
                  <a:rPr lang="hu-HU" dirty="0"/>
                </a:br>
                <a:r>
                  <a:rPr lang="hu-HU" dirty="0"/>
                  <a:t>i = 1, . . . , n.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l-GR" dirty="0"/>
                  <a:t>,</a:t>
                </a:r>
                <a:r>
                  <a:rPr lang="hu-HU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hu-HU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hu-HU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l-GR" dirty="0"/>
                  <a:t> </a:t>
                </a:r>
                <a:r>
                  <a:rPr lang="hu-HU" dirty="0"/>
                  <a:t>becslése legkisebb négyzetek módszerével:</a:t>
                </a:r>
              </a:p>
              <a:p>
                <a:pPr marL="0" indent="0" algn="ctr">
                  <a:buNone/>
                </a:pPr>
                <a:r>
                  <a:rPr lang="hu-HU" sz="2800" dirty="0"/>
                  <a:t>β</a:t>
                </a:r>
                <a:r>
                  <a:rPr lang="hu-HU" sz="2800" baseline="-25000" dirty="0"/>
                  <a:t>1</a:t>
                </a:r>
                <a:r>
                  <a:rPr lang="hu-HU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acc>
                              <m:accPr>
                                <m:chr m:val="̅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acc>
                              <m:accPr>
                                <m:chr m:val="̅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limLoc m:val="undOvr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Sup>
                              <m:sSubSup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  <m: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b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sSup>
                              <m:sSup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acc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e>
                              <m: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nary>
                      </m:den>
                    </m:f>
                  </m:oMath>
                </a14:m>
                <a:r>
                  <a:rPr lang="hu-HU" sz="2800" dirty="0" smtClean="0"/>
                  <a:t>  	β</a:t>
                </a:r>
                <a:r>
                  <a:rPr lang="hu-HU" sz="2800" baseline="-25000" dirty="0" smtClean="0"/>
                  <a:t>0</a:t>
                </a:r>
                <a:r>
                  <a:rPr lang="hu-HU" sz="2800" dirty="0" smtClean="0"/>
                  <a:t> </a:t>
                </a:r>
                <a:r>
                  <a:rPr lang="hu-HU" sz="2800" dirty="0"/>
                  <a:t>=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  <m:r>
                      <a:rPr lang="hu-HU" sz="2800" i="1">
                        <a:latin typeface="Cambria Math" panose="02040503050406030204" pitchFamily="18" charset="0"/>
                      </a:rPr>
                      <m:t>−</m:t>
                    </m:r>
                    <m:acc>
                      <m:accPr>
                        <m:chr m:val="̂"/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acc>
                    <m:acc>
                      <m:accPr>
                        <m:chr m:val="̅"/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acc>
                  </m:oMath>
                </a14:m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592924" y="2133599"/>
                <a:ext cx="9418967" cy="4516583"/>
              </a:xfrm>
              <a:blipFill rotWithShape="0">
                <a:blip r:embed="rId2"/>
                <a:stretch>
                  <a:fillRect l="-453" r="-25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3685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 lnSpcReduction="10000"/>
              </a:bodyPr>
              <a:lstStyle/>
              <a:p>
                <a:r>
                  <a:rPr lang="hu-HU" dirty="0" smtClean="0"/>
                  <a:t>A regressziós becslés során elkövetett hiba mérőszáma </a:t>
                </a:r>
                <a:r>
                  <a:rPr lang="hu-HU" dirty="0"/>
                  <a:t>a mintán </a:t>
                </a:r>
                <a:r>
                  <a:rPr lang="hu-HU" dirty="0" smtClean="0"/>
                  <a:t>belüli </a:t>
                </a:r>
                <a:r>
                  <a:rPr lang="hu-HU" dirty="0" err="1" smtClean="0"/>
                  <a:t>reziduális</a:t>
                </a:r>
                <a:r>
                  <a:rPr lang="hu-HU" dirty="0" smtClean="0"/>
                  <a:t> </a:t>
                </a:r>
                <a:r>
                  <a:rPr lang="hu-HU" dirty="0"/>
                  <a:t>szórás: </a:t>
                </a:r>
              </a:p>
              <a:p>
                <a:pPr marL="0" indent="0" algn="ctr">
                  <a:buNone/>
                </a:pPr>
                <a:r>
                  <a:rPr lang="hu-HU" sz="2800" dirty="0"/>
                  <a:t>s</a:t>
                </a:r>
                <a:r>
                  <a:rPr lang="hu-HU" sz="2800" baseline="30000" dirty="0"/>
                  <a:t>*</a:t>
                </a:r>
                <a:r>
                  <a:rPr lang="hu-HU" sz="2800" baseline="-25000" dirty="0"/>
                  <a:t>e</a:t>
                </a:r>
                <a:r>
                  <a:rPr lang="hu-HU" sz="2800" dirty="0"/>
                  <a:t> </a:t>
                </a:r>
                <a:r>
                  <a:rPr lang="hu-HU" sz="2800" dirty="0" smtClean="0"/>
                  <a:t> </a:t>
                </a:r>
                <a:r>
                  <a:rPr lang="hu-HU" sz="28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hu-HU" sz="280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hu-HU" sz="280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hu-HU" sz="280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hu-HU" sz="280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hu-HU" sz="280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hu-HU" sz="28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r>
                              <a:rPr lang="hu-HU" sz="280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den>
                        </m:f>
                      </m:e>
                    </m:rad>
                  </m:oMath>
                </a14:m>
                <a:endParaRPr lang="hu-HU" dirty="0" smtClean="0"/>
              </a:p>
              <a:p>
                <a:r>
                  <a:rPr lang="hu-HU" dirty="0" smtClean="0"/>
                  <a:t>Azt mutatja meg, hogy a megfigyelések átlagosan mennyivel térnek el a becsült regressziós egyenes pontjaitól.</a:t>
                </a:r>
              </a:p>
              <a:p>
                <a:r>
                  <a:rPr lang="hu-HU" dirty="0"/>
                  <a:t>A</a:t>
                </a:r>
                <a:r>
                  <a:rPr lang="hu-HU" dirty="0" smtClean="0"/>
                  <a:t> </a:t>
                </a:r>
                <a:r>
                  <a:rPr lang="hu-HU" dirty="0"/>
                  <a:t>korrigált változata, </a:t>
                </a:r>
                <a:r>
                  <a:rPr lang="hu-HU" dirty="0" smtClean="0"/>
                  <a:t>a korrigált </a:t>
                </a:r>
                <a:r>
                  <a:rPr lang="hu-HU" dirty="0" err="1"/>
                  <a:t>reziduális</a:t>
                </a:r>
                <a:r>
                  <a:rPr lang="hu-HU" dirty="0"/>
                  <a:t> szórás, a sokasági szórás torzítatlan becslése: </a:t>
                </a:r>
                <a:endParaRPr lang="hu-HU" dirty="0" smtClean="0"/>
              </a:p>
              <a:p>
                <a:pPr marL="0" indent="0" algn="ctr">
                  <a:buNone/>
                </a:pPr>
                <a:r>
                  <a:rPr lang="hu-HU" sz="2800" dirty="0"/>
                  <a:t>s</a:t>
                </a:r>
                <a:r>
                  <a:rPr lang="hu-HU" sz="2800" baseline="-25000" dirty="0"/>
                  <a:t>e</a:t>
                </a:r>
                <a:r>
                  <a:rPr lang="hu-HU" sz="2800" dirty="0" smtClean="0"/>
                  <a:t> </a:t>
                </a:r>
                <a:r>
                  <a:rPr lang="hu-HU" sz="2800" dirty="0"/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hu-HU" sz="280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hu-HU" sz="280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hu-HU" sz="2800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bSup>
                                  <m:sSubSup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hu-HU" sz="2800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b>
                                    <m:r>
                                      <a:rPr lang="hu-HU" sz="2800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sub>
                                  <m:sup>
                                    <m:r>
                                      <a:rPr lang="hu-HU" sz="280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num>
                          <m:den>
                            <m:r>
                              <a:rPr lang="hu-HU" sz="2800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hu-HU" sz="2800">
                                <a:latin typeface="Cambria Math" panose="02040503050406030204" pitchFamily="18" charset="0"/>
                              </a:rPr>
                              <m:t>−2</m:t>
                            </m:r>
                          </m:den>
                        </m:f>
                      </m:e>
                    </m:rad>
                  </m:oMath>
                </a14:m>
                <a:endParaRPr lang="hu-HU" dirty="0"/>
              </a:p>
              <a:p>
                <a:endParaRPr lang="hu-HU" dirty="0"/>
              </a:p>
              <a:p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9839" r="-102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511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/>
              </a:bodyPr>
              <a:lstStyle/>
              <a:p>
                <a:r>
                  <a:rPr lang="hu-HU" dirty="0" smtClean="0"/>
                  <a:t>Az elaszticitás (rugalmasság</a:t>
                </a:r>
                <a:r>
                  <a:rPr lang="hu-HU" dirty="0"/>
                  <a:t>) azt méri, hogy </a:t>
                </a:r>
                <a:r>
                  <a:rPr lang="hu-HU" dirty="0" smtClean="0"/>
                  <a:t>az </a:t>
                </a:r>
                <a:r>
                  <a:rPr lang="hu-HU" i="1" dirty="0" smtClean="0"/>
                  <a:t>X</a:t>
                </a:r>
                <a:r>
                  <a:rPr lang="hu-HU" dirty="0" smtClean="0"/>
                  <a:t> változó 1</a:t>
                </a:r>
                <a:r>
                  <a:rPr lang="hu-HU" dirty="0"/>
                  <a:t>%-os növekedése hány százalékos növekedést/csökkenést eredményez </a:t>
                </a:r>
                <a:r>
                  <a:rPr lang="hu-HU" dirty="0" smtClean="0"/>
                  <a:t>az </a:t>
                </a:r>
                <a:r>
                  <a:rPr lang="hu-HU" i="1" dirty="0" smtClean="0"/>
                  <a:t>Y</a:t>
                </a:r>
                <a:r>
                  <a:rPr lang="hu-HU" dirty="0" smtClean="0"/>
                  <a:t> </a:t>
                </a:r>
                <a:r>
                  <a:rPr lang="hu-HU" dirty="0"/>
                  <a:t>változónál. Az elaszticitás kiszámítása a becsült eredményváltozóra: </a:t>
                </a:r>
                <a:endParaRPr lang="hu-HU" dirty="0" smtClean="0"/>
              </a:p>
              <a:p>
                <a:pPr marL="0" indent="0" algn="ctr">
                  <a:buNone/>
                </a:pPr>
                <a:r>
                  <a:rPr lang="hu-HU" sz="2800" dirty="0"/>
                  <a:t>El(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acc>
                  </m:oMath>
                </a14:m>
                <a:r>
                  <a:rPr lang="hu-HU" sz="2800" dirty="0"/>
                  <a:t>; x)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𝜕</m:t>
                        </m:r>
                        <m:acc>
                          <m:accPr>
                            <m:chr m:val="̂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𝜕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hu-HU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den>
                    </m:f>
                  </m:oMath>
                </a14:m>
                <a:r>
                  <a:rPr lang="hu-HU" sz="2800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hu-HU" sz="2800" i="1">
                        <a:latin typeface="Cambria Math" panose="02040503050406030204" pitchFamily="18" charset="0"/>
                      </a:rPr>
                      <m:t>∙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acc>
                          <m:accPr>
                            <m:chr m:val="̂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den>
                    </m:f>
                  </m:oMath>
                </a14:m>
                <a:r>
                  <a:rPr lang="hu-HU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𝑥</m:t>
                        </m:r>
                      </m:num>
                      <m:den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acc>
                              <m:accPr>
                                <m:chr m:val="̂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</m:acc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∙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hu-HU" sz="2800" dirty="0" smtClean="0"/>
                  <a:t> </a:t>
                </a:r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r="-13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8932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 fontScale="92500"/>
              </a:bodyPr>
              <a:lstStyle/>
              <a:p>
                <a:r>
                  <a:rPr lang="hu-HU" dirty="0" smtClean="0"/>
                  <a:t>Korreláció</a:t>
                </a:r>
                <a:r>
                  <a:rPr lang="hu-HU" dirty="0"/>
                  <a:t>: azt mutatja meg, hogy a két változó milyen szoros és milyen irányú kapcsolatban van egymással</a:t>
                </a:r>
                <a:r>
                  <a:rPr lang="hu-HU" dirty="0" smtClean="0"/>
                  <a:t>.</a:t>
                </a:r>
              </a:p>
              <a:p>
                <a:pPr marL="0" indent="0" algn="ctr">
                  <a:buNone/>
                </a:pPr>
                <a:r>
                  <a:rPr lang="hu-HU" sz="2800" dirty="0"/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subHide m:val="on"/>
                            <m:supHide m:val="on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/>
                          <m:sup/>
                          <m:e>
                            <m:sSub>
                              <m:sSub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sub>
                            </m:sSub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sub>
                                  <m:sup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∙</m:t>
                            </m:r>
                            <m:nary>
                              <m:naryPr>
                                <m:chr m:val="∑"/>
                                <m:limLoc m:val="undOvr"/>
                                <m:subHide m:val="on"/>
                                <m:supHide m:val="on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/>
                              <m:sup/>
                              <m:e>
                                <m:sSubSup>
                                  <m:sSubSup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e>
                                  <m: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sub>
                                  <m:sup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</m:nary>
                          </m:e>
                        </m:rad>
                      </m:den>
                    </m:f>
                  </m:oMath>
                </a14:m>
                <a:r>
                  <a:rPr lang="hu-HU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</m:acc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)(</m:t>
                            </m:r>
                            <m:sSub>
                              <m:sSub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acc>
                              <m:accPr>
                                <m:chr m:val="̅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acc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num>
                      <m:den>
                        <m:rad>
                          <m:radPr>
                            <m:degHide m:val="on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e>
                            </m:nary>
                          </m:e>
                        </m:rad>
                      </m:den>
                    </m:f>
                  </m:oMath>
                </a14:m>
                <a:r>
                  <a:rPr lang="hu-HU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limLoc m:val="undOvr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  <m:e>
                            <m:sSub>
                              <m:sSubPr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e>
                        </m:nary>
                        <m:sSub>
                          <m:sSubPr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b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𝑛</m:t>
                        </m:r>
                        <m:acc>
                          <m:accPr>
                            <m:chr m:val="̅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  <m:acc>
                          <m:accPr>
                            <m:chr m:val="̅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acc>
                      </m:num>
                      <m:den>
                        <m:rad>
                          <m:radPr>
                            <m:degHide m:val="on"/>
                            <m:ctrlPr>
                              <a:rPr lang="hu-HU" sz="28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nary>
                              <m:naryPr>
                                <m:chr m:val="∑"/>
                                <m:limLoc m:val="undOvr"/>
                                <m:ctrlPr>
                                  <a:rPr lang="hu-HU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  <m:e>
                                <m:sSup>
                                  <m:sSupPr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  <m:sub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𝑖</m:t>
                                        </m:r>
                                      </m:sub>
                                    </m:s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−</m:t>
                                    </m:r>
                                    <m:acc>
                                      <m:accPr>
                                        <m:chr m:val="̅"/>
                                        <m:ctrlP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𝑥</m:t>
                                        </m:r>
                                      </m:e>
                                    </m:acc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  <m:sup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hu-HU" sz="2800" i="1">
                                    <a:latin typeface="Cambria Math" panose="02040503050406030204" pitchFamily="18" charset="0"/>
                                  </a:rPr>
                                  <m:t>∙</m:t>
                                </m:r>
                                <m:nary>
                                  <m:naryPr>
                                    <m:chr m:val="∑"/>
                                    <m:limLoc m:val="undOvr"/>
                                    <m:ctrlP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hu-HU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  <m:e>
                                    <m:sSup>
                                      <m:sSupPr>
                                        <m:ctrlP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  <m:sub>
                                            <m: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  <m:t>𝑖</m:t>
                                            </m:r>
                                          </m:sub>
                                        </m:sSub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acc>
                                          <m:accPr>
                                            <m:chr m:val="̅"/>
                                            <m:ctrlP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accPr>
                                          <m:e>
                                            <m:r>
                                              <a:rPr lang="hu-HU" sz="2800" i="1">
                                                <a:latin typeface="Cambria Math" panose="02040503050406030204" pitchFamily="18" charset="0"/>
                                              </a:rPr>
                                              <m:t>𝑦</m:t>
                                            </m:r>
                                          </m:e>
                                        </m:acc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e>
                                      <m:sup>
                                        <m:r>
                                          <a:rPr lang="hu-HU" sz="28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p>
                                    </m:sSup>
                                  </m:e>
                                </m:nary>
                              </m:e>
                            </m:nary>
                          </m:e>
                        </m:rad>
                      </m:den>
                    </m:f>
                  </m:oMath>
                </a14:m>
                <a:endParaRPr lang="hu-HU" dirty="0" smtClean="0"/>
              </a:p>
              <a:p>
                <a:pPr marL="0" indent="0" algn="ctr">
                  <a:buNone/>
                </a:pPr>
                <a:endParaRPr lang="hu-HU" dirty="0" smtClean="0"/>
              </a:p>
              <a:p>
                <a:r>
                  <a:rPr lang="hu-HU" dirty="0"/>
                  <a:t>| </a:t>
                </a:r>
                <a:r>
                  <a:rPr lang="hu-HU" dirty="0" smtClean="0"/>
                  <a:t>r</a:t>
                </a:r>
                <a:r>
                  <a:rPr lang="hu-HU" dirty="0"/>
                  <a:t>| ≈ 1 - szoros, közel lineáris </a:t>
                </a:r>
                <a:r>
                  <a:rPr lang="hu-HU" dirty="0" smtClean="0"/>
                  <a:t>függvényszerű kapcsolat;</a:t>
                </a:r>
                <a:br>
                  <a:rPr lang="hu-HU" dirty="0" smtClean="0"/>
                </a:br>
                <a:r>
                  <a:rPr lang="hu-HU" dirty="0" smtClean="0"/>
                  <a:t>r </a:t>
                </a:r>
                <a:r>
                  <a:rPr lang="hu-HU" dirty="0"/>
                  <a:t>≈ 0 - lineáris kapcsolat hiánya (korrelálatlanság</a:t>
                </a:r>
                <a:r>
                  <a:rPr lang="hu-HU" dirty="0" smtClean="0"/>
                  <a:t>); </a:t>
                </a:r>
                <a:br>
                  <a:rPr lang="hu-HU" dirty="0" smtClean="0"/>
                </a:br>
                <a:r>
                  <a:rPr lang="hu-HU" dirty="0" smtClean="0"/>
                  <a:t>r </a:t>
                </a:r>
                <a:r>
                  <a:rPr lang="hu-HU" dirty="0"/>
                  <a:t>&gt; 0 - a változók egy irányba </a:t>
                </a:r>
                <a:r>
                  <a:rPr lang="hu-HU" dirty="0" smtClean="0"/>
                  <a:t>mozognak; </a:t>
                </a:r>
                <a:br>
                  <a:rPr lang="hu-HU" dirty="0" smtClean="0"/>
                </a:br>
                <a:r>
                  <a:rPr lang="hu-HU" dirty="0" smtClean="0"/>
                  <a:t>r </a:t>
                </a:r>
                <a:r>
                  <a:rPr lang="hu-HU" dirty="0"/>
                  <a:t>&lt; 0 - a változók ellentétes irányba </a:t>
                </a:r>
                <a:r>
                  <a:rPr lang="hu-HU" dirty="0" smtClean="0"/>
                  <a:t>mozognak.</a:t>
                </a:r>
              </a:p>
              <a:p>
                <a:pPr marL="0" indent="0" algn="ctr">
                  <a:buNone/>
                </a:pPr>
                <a:endParaRPr lang="hu-HU" dirty="0"/>
              </a:p>
              <a:p>
                <a:pPr marL="0" indent="0" algn="ctr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752" t="-3387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4920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/>
              <p:cNvSpPr>
                <a:spLocks noGrp="1"/>
              </p:cNvSpPr>
              <p:nvPr>
                <p:ph idx="1"/>
              </p:nvPr>
            </p:nvSpPr>
            <p:spPr/>
            <p:txBody>
              <a:bodyPr anchor="ctr">
                <a:normAutofit lnSpcReduction="10000"/>
              </a:bodyPr>
              <a:lstStyle/>
              <a:p>
                <a:r>
                  <a:rPr lang="hu-HU" dirty="0"/>
                  <a:t>A determinációs együttható azt mutatja, hogy a regressziós modellel az </a:t>
                </a:r>
                <a:r>
                  <a:rPr lang="hu-HU" i="1" dirty="0" err="1"/>
                  <a:t>y</a:t>
                </a:r>
                <a:r>
                  <a:rPr lang="hu-HU" i="1" baseline="-25000" dirty="0" err="1"/>
                  <a:t>i</a:t>
                </a:r>
                <a:r>
                  <a:rPr lang="hu-HU" dirty="0"/>
                  <a:t> adatokban meglévő variancia hány százaléka szüntethető meg: </a:t>
                </a:r>
              </a:p>
              <a:p>
                <a:pPr marL="0" indent="0" algn="ctr">
                  <a:buNone/>
                </a:pPr>
                <a:r>
                  <a:rPr lang="hu-HU" sz="2800" dirty="0"/>
                  <a:t>R</a:t>
                </a:r>
                <a:r>
                  <a:rPr lang="hu-HU" sz="2800" baseline="30000" dirty="0"/>
                  <a:t>2</a:t>
                </a:r>
                <a:r>
                  <a:rPr lang="hu-HU" sz="28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𝑆𝑆𝑅</m:t>
                        </m:r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𝑆𝑆𝑇</m:t>
                        </m:r>
                      </m:den>
                    </m:f>
                    <m:r>
                      <a:rPr lang="hu-HU" sz="2800" i="1">
                        <a:latin typeface="Cambria Math" panose="02040503050406030204" pitchFamily="18" charset="0"/>
                      </a:rPr>
                      <m:t>=1− 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𝑆𝑆𝐸</m:t>
                        </m:r>
                      </m:num>
                      <m:den>
                        <m:r>
                          <a:rPr lang="hu-HU" sz="2800" i="1">
                            <a:latin typeface="Cambria Math" panose="02040503050406030204" pitchFamily="18" charset="0"/>
                          </a:rPr>
                          <m:t>𝑆𝑆𝑇</m:t>
                        </m:r>
                      </m:den>
                    </m:f>
                  </m:oMath>
                </a14:m>
                <a:endParaRPr lang="hu-HU" dirty="0" smtClean="0"/>
              </a:p>
              <a:p>
                <a:pPr marL="0" indent="0" algn="ctr">
                  <a:buNone/>
                </a:pPr>
                <a:endParaRPr lang="hu-HU" dirty="0"/>
              </a:p>
              <a:p>
                <a:r>
                  <a:rPr lang="hu-HU" dirty="0"/>
                  <a:t>SST - teljes </a:t>
                </a:r>
                <a:r>
                  <a:rPr lang="hu-HU" dirty="0" smtClean="0"/>
                  <a:t>négyzetösszeg (a magyarázó változóktól nem függ, csak az eredményváltozótól); </a:t>
                </a:r>
                <a:r>
                  <a:rPr lang="hu-HU" dirty="0"/>
                  <a:t/>
                </a:r>
                <a:br>
                  <a:rPr lang="hu-HU" dirty="0"/>
                </a:br>
                <a:r>
                  <a:rPr lang="hu-HU" dirty="0"/>
                  <a:t>SSE - belső négyzetösszeg, a hiba okozta négyzetösszeg; </a:t>
                </a:r>
                <a:br>
                  <a:rPr lang="hu-HU" dirty="0"/>
                </a:br>
                <a:r>
                  <a:rPr lang="hu-HU" dirty="0"/>
                  <a:t>SSR - külső négyzetösszeg, regressziós vagy magyarázott négyzetösszeg.</a:t>
                </a:r>
              </a:p>
              <a:p>
                <a:r>
                  <a:rPr lang="hu-HU" dirty="0"/>
                  <a:t>R</a:t>
                </a:r>
                <a:r>
                  <a:rPr lang="hu-HU" baseline="30000" dirty="0"/>
                  <a:t>2 </a:t>
                </a:r>
                <a:r>
                  <a:rPr lang="hu-HU" dirty="0"/>
                  <a:t>≈ 1 - jó illeszkedés, nagy magyarázó erő;</a:t>
                </a:r>
                <a:br>
                  <a:rPr lang="hu-HU" dirty="0"/>
                </a:br>
                <a:r>
                  <a:rPr lang="hu-HU" dirty="0"/>
                  <a:t>R</a:t>
                </a:r>
                <a:r>
                  <a:rPr lang="hu-HU" baseline="30000" dirty="0"/>
                  <a:t>2 </a:t>
                </a:r>
                <a:r>
                  <a:rPr lang="hu-HU" dirty="0"/>
                  <a:t>≈ 0 - gyenge modellteljesítmény.</a:t>
                </a:r>
                <a:r>
                  <a:rPr lang="hu-HU" baseline="30000" dirty="0"/>
                  <a:t> </a:t>
                </a:r>
                <a:endParaRPr lang="hu-HU" dirty="0"/>
              </a:p>
              <a:p>
                <a:r>
                  <a:rPr lang="hu-HU" dirty="0"/>
                  <a:t>Kétváltozós lineáris esetben: R</a:t>
                </a:r>
                <a:r>
                  <a:rPr lang="hu-HU" baseline="30000" dirty="0"/>
                  <a:t>2 </a:t>
                </a:r>
                <a:r>
                  <a:rPr lang="hu-HU" dirty="0"/>
                  <a:t> = </a:t>
                </a:r>
                <a:r>
                  <a:rPr lang="hu-HU" dirty="0" err="1"/>
                  <a:t>r</a:t>
                </a:r>
                <a:r>
                  <a:rPr lang="hu-HU" baseline="30000" dirty="0" err="1"/>
                  <a:t>2</a:t>
                </a:r>
                <a:endParaRPr lang="hu-HU" baseline="30000" dirty="0"/>
              </a:p>
              <a:p>
                <a:pPr marL="0" indent="0">
                  <a:buNone/>
                </a:pPr>
                <a:endParaRPr lang="hu-HU" dirty="0"/>
              </a:p>
            </p:txBody>
          </p:sp>
        </mc:Choice>
        <mc:Fallback xmlns="">
          <p:sp>
            <p:nvSpPr>
              <p:cNvPr id="3" name="Tartalom hely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6129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3878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Standard lineáris modell feltételek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 smtClean="0"/>
              <a:t>Nagy része a hibatagokra vonatkozik: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0 a várható értékük</a:t>
            </a:r>
          </a:p>
          <a:p>
            <a:pPr>
              <a:buFont typeface="+mj-lt"/>
              <a:buAutoNum type="arabicPeriod"/>
            </a:pPr>
            <a:r>
              <a:rPr lang="hu-HU" dirty="0" err="1" smtClean="0"/>
              <a:t>Homoszkedaszticitás</a:t>
            </a:r>
            <a:r>
              <a:rPr lang="hu-HU" dirty="0" smtClean="0"/>
              <a:t>: varianciájuk konstans, mindig mindenhol állandó érték, X-től független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Normális eloszlásúak 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A hibatagok függetlenek: a különböző megfigyelésekből adódóan nincs semmilyen függőség köztük</a:t>
            </a:r>
          </a:p>
          <a:p>
            <a:pPr>
              <a:buFont typeface="+mj-lt"/>
              <a:buAutoNum type="arabicPeriod"/>
            </a:pPr>
            <a:r>
              <a:rPr lang="hu-HU" dirty="0" smtClean="0"/>
              <a:t>Az X-ek megfigyelt értékei lineárisan függetlenek</a:t>
            </a:r>
            <a:endParaRPr lang="hu-HU" dirty="0"/>
          </a:p>
          <a:p>
            <a:pPr>
              <a:buFont typeface="+mj-lt"/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15121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zálak">
  <a:themeElements>
    <a:clrScheme name="Wisp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408</TotalTime>
  <Words>665</Words>
  <Application>Microsoft Office PowerPoint</Application>
  <PresentationFormat>Szélesvásznú</PresentationFormat>
  <Paragraphs>79</Paragraphs>
  <Slides>18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18</vt:i4>
      </vt:variant>
    </vt:vector>
  </HeadingPairs>
  <TitlesOfParts>
    <vt:vector size="24" baseType="lpstr">
      <vt:lpstr>Arial</vt:lpstr>
      <vt:lpstr>Cambria Math</vt:lpstr>
      <vt:lpstr>Century Gothic</vt:lpstr>
      <vt:lpstr>Wingdings</vt:lpstr>
      <vt:lpstr>Wingdings 3</vt:lpstr>
      <vt:lpstr>Szálak</vt:lpstr>
      <vt:lpstr>Regressziószámítás</vt:lpstr>
      <vt:lpstr>Regresszióanalízis</vt:lpstr>
      <vt:lpstr>Kétváltozós lineáris regressziós modell </vt:lpstr>
      <vt:lpstr>Többváltozós lineáris regressziós modell</vt:lpstr>
      <vt:lpstr>PowerPoint bemutató</vt:lpstr>
      <vt:lpstr>PowerPoint bemutató</vt:lpstr>
      <vt:lpstr>PowerPoint bemutató</vt:lpstr>
      <vt:lpstr>PowerPoint bemutató</vt:lpstr>
      <vt:lpstr>Standard lineáris modell feltételek</vt:lpstr>
      <vt:lpstr>Multikollinearitás</vt:lpstr>
      <vt:lpstr>PowerPoint bemutató</vt:lpstr>
      <vt:lpstr>Függetlenség vizsgálat Durbin – Watson - próba</vt:lpstr>
      <vt:lpstr>PowerPoint bemutató</vt:lpstr>
      <vt:lpstr>A próbafüggvény elfogadása és elutasítása</vt:lpstr>
      <vt:lpstr>PowerPoint bemutató</vt:lpstr>
      <vt:lpstr>Néhány nevezetes alkalmazás</vt:lpstr>
      <vt:lpstr>ARMA modellek kiterjesztései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Regressziószámítás</dc:title>
  <dc:creator>Lilla</dc:creator>
  <cp:lastModifiedBy>Lilla</cp:lastModifiedBy>
  <cp:revision>55</cp:revision>
  <dcterms:created xsi:type="dcterms:W3CDTF">2017-11-15T13:18:46Z</dcterms:created>
  <dcterms:modified xsi:type="dcterms:W3CDTF">2017-11-30T09:50:12Z</dcterms:modified>
</cp:coreProperties>
</file>