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4" r:id="rId8"/>
    <p:sldId id="268" r:id="rId9"/>
    <p:sldId id="267" r:id="rId10"/>
    <p:sldId id="265" r:id="rId11"/>
    <p:sldId id="262" r:id="rId12"/>
    <p:sldId id="263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Binomiális fák elmélete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Készítette: </a:t>
            </a:r>
            <a:r>
              <a:rPr lang="hu-HU" dirty="0" err="1" smtClean="0"/>
              <a:t>Mihajla</a:t>
            </a:r>
            <a:r>
              <a:rPr lang="hu-HU" dirty="0" smtClean="0"/>
              <a:t> Beáta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789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483079"/>
            <a:ext cx="10058400" cy="5857336"/>
          </a:xfrm>
        </p:spPr>
        <p:txBody>
          <a:bodyPr/>
          <a:lstStyle/>
          <a:p>
            <a:r>
              <a:rPr lang="hu-HU" b="1" dirty="0" smtClean="0"/>
              <a:t>Példa</a:t>
            </a:r>
          </a:p>
          <a:p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jelenlegi részvényárfolyam 20 dollár, és tudjuk, hogy három hónap múlva az árfolyam vagy 22 dollár vagy 18 dollár lesz.  Feltesszük, hogy a részvény nem fizet osztalékot, mi pedig egy európai vételi opciót szeretnénk értékelni, amellyel 21 dollárért vehetjük meg a részvényt három hónap múlva. Ez az opció a harmadik hónap végén a lehetséges két értéke közül az egyiket fogja érni. Ha a részvény árfolyam 22 dollár lesz, az opció értéke 1 dollár, ha a részvény árfolyam 18 dollár lesz, az opció értéke nulla. </a:t>
            </a:r>
          </a:p>
          <a:p>
            <a:endParaRPr lang="hu-HU" b="1" dirty="0"/>
          </a:p>
        </p:txBody>
      </p:sp>
      <p:sp>
        <p:nvSpPr>
          <p:cNvPr id="5" name="Ellipszis 4"/>
          <p:cNvSpPr/>
          <p:nvPr/>
        </p:nvSpPr>
        <p:spPr>
          <a:xfrm>
            <a:off x="3295998" y="3959696"/>
            <a:ext cx="185738" cy="200025"/>
          </a:xfrm>
          <a:prstGeom prst="ellipse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6" name="Egyenes összekötő nyíllal 5"/>
          <p:cNvCxnSpPr/>
          <p:nvPr/>
        </p:nvCxnSpPr>
        <p:spPr>
          <a:xfrm flipV="1">
            <a:off x="3418937" y="2538684"/>
            <a:ext cx="3056151" cy="145137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3406020" y="4159721"/>
            <a:ext cx="3069068" cy="1343932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Lekerekített téglalap 7"/>
              <p:cNvSpPr/>
              <p:nvPr/>
            </p:nvSpPr>
            <p:spPr>
              <a:xfrm>
                <a:off x="1875640" y="3894448"/>
                <a:ext cx="1344642" cy="42053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8" name="Lekerekített téglalap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640" y="3894448"/>
                <a:ext cx="1344642" cy="420538"/>
              </a:xfrm>
              <a:prstGeom prst="roundRect">
                <a:avLst/>
              </a:prstGeom>
              <a:blipFill rotWithShape="0">
                <a:blip r:embed="rId2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Lekerekített téglalap 8"/>
              <p:cNvSpPr/>
              <p:nvPr/>
            </p:nvSpPr>
            <p:spPr>
              <a:xfrm>
                <a:off x="6475088" y="2383919"/>
                <a:ext cx="1344642" cy="42053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hu-HU" dirty="0" smtClean="0"/>
                  <a:t>=22</a:t>
                </a:r>
                <a:endParaRPr lang="hu-HU" dirty="0"/>
              </a:p>
            </p:txBody>
          </p:sp>
        </mc:Choice>
        <mc:Fallback xmlns="">
          <p:sp>
            <p:nvSpPr>
              <p:cNvPr id="9" name="Lekerekített téglalap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088" y="2383919"/>
                <a:ext cx="1344642" cy="420538"/>
              </a:xfrm>
              <a:prstGeom prst="roundRect">
                <a:avLst/>
              </a:prstGeom>
              <a:blipFill rotWithShape="0">
                <a:blip r:embed="rId3"/>
                <a:stretch>
                  <a:fillRect b="-1690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Lekerekített téglalap 9"/>
              <p:cNvSpPr/>
              <p:nvPr/>
            </p:nvSpPr>
            <p:spPr>
              <a:xfrm>
                <a:off x="6548281" y="5293384"/>
                <a:ext cx="1344642" cy="42053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0" name="Lekerekített téglalap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8281" y="5293384"/>
                <a:ext cx="1344642" cy="420538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Lekerekített téglalap 10"/>
              <p:cNvSpPr/>
              <p:nvPr/>
            </p:nvSpPr>
            <p:spPr>
              <a:xfrm>
                <a:off x="6849374" y="2924355"/>
                <a:ext cx="646981" cy="340016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1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sz="12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hu-HU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hu-HU" sz="1200" dirty="0"/>
              </a:p>
            </p:txBody>
          </p:sp>
        </mc:Choice>
        <mc:Fallback xmlns="">
          <p:sp>
            <p:nvSpPr>
              <p:cNvPr id="11" name="Lekerekített téglalap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9374" y="2924355"/>
                <a:ext cx="646981" cy="340016"/>
              </a:xfrm>
              <a:prstGeom prst="round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Lekerekített téglalap 11"/>
              <p:cNvSpPr/>
              <p:nvPr/>
            </p:nvSpPr>
            <p:spPr>
              <a:xfrm>
                <a:off x="6849374" y="5854461"/>
                <a:ext cx="646981" cy="340016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1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hu-HU" sz="1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hu-HU" sz="1200" dirty="0"/>
              </a:p>
            </p:txBody>
          </p:sp>
        </mc:Choice>
        <mc:Fallback xmlns="">
          <p:sp>
            <p:nvSpPr>
              <p:cNvPr id="12" name="Lekerekített téglalap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9374" y="5854461"/>
                <a:ext cx="646981" cy="340016"/>
              </a:xfrm>
              <a:prstGeom prst="round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0789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Egyperiódusú binomiális fák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Példa</a:t>
            </a:r>
          </a:p>
          <a:p>
            <a:r>
              <a:rPr lang="hu-HU" dirty="0"/>
              <a:t>Az egyetlen feltételezés, amelyre szükségünk van, az az, hogy nem adódik arbitrázslehetőség a befektető számára. 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22</a:t>
            </a:r>
            <a:r>
              <a:rPr lang="hu-HU" dirty="0">
                <a:sym typeface="Wingdings 3" panose="05040102010807070707" pitchFamily="18" charset="2"/>
              </a:rPr>
              <a:t></a:t>
            </a:r>
            <a:r>
              <a:rPr lang="hu-HU" dirty="0"/>
              <a:t>-1=18</a:t>
            </a:r>
            <a:r>
              <a:rPr lang="hu-HU" dirty="0" smtClean="0">
                <a:sym typeface="Wingdings 3" panose="05040102010807070707" pitchFamily="18" charset="2"/>
              </a:rPr>
              <a:t>                 </a:t>
            </a:r>
            <a:r>
              <a:rPr lang="hu-HU" dirty="0">
                <a:sym typeface="Wingdings 3" panose="05040102010807070707" pitchFamily="18" charset="2"/>
              </a:rPr>
              <a:t></a:t>
            </a:r>
            <a:r>
              <a:rPr lang="hu-HU" dirty="0"/>
              <a:t>=0,25</a:t>
            </a:r>
          </a:p>
          <a:p>
            <a:r>
              <a:rPr lang="hu-HU" dirty="0"/>
              <a:t>Ha a részvényárfolyam 22-re nő, a portfólió értéke</a:t>
            </a:r>
          </a:p>
          <a:p>
            <a:pPr marL="0" indent="0" algn="ctr">
              <a:buNone/>
            </a:pPr>
            <a:r>
              <a:rPr lang="hu-HU" dirty="0"/>
              <a:t>22*0,25-1=4,5</a:t>
            </a:r>
          </a:p>
          <a:p>
            <a:r>
              <a:rPr lang="hu-HU" dirty="0"/>
              <a:t>Ha a részvényárfolyam 18-ra csökken, a portfólió értéke</a:t>
            </a:r>
          </a:p>
          <a:p>
            <a:pPr marL="0" indent="0" algn="ctr">
              <a:buNone/>
            </a:pPr>
            <a:r>
              <a:rPr lang="hu-HU" dirty="0"/>
              <a:t>18*0,25=4,5</a:t>
            </a:r>
          </a:p>
          <a:p>
            <a:pPr marL="0" indent="0">
              <a:buNone/>
            </a:pP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V="1">
            <a:off x="2682815" y="3743864"/>
            <a:ext cx="543464" cy="8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300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Egyperiódusú binomiális fák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hu-HU" dirty="0" smtClean="0"/>
                  <a:t>Tegyük fel, hogy esetünkben a kockázatmentes kamatláb évi 12% (=r) </a:t>
                </a:r>
              </a:p>
              <a:p>
                <a:r>
                  <a:rPr lang="hu-HU" dirty="0" smtClean="0"/>
                  <a:t>T=0,25</a:t>
                </a:r>
              </a:p>
              <a:p>
                <a:r>
                  <a:rPr lang="hu-HU" dirty="0" smtClean="0"/>
                  <a:t>u=1,</a:t>
                </a:r>
                <a:r>
                  <a:rPr lang="hu-HU" dirty="0" err="1" smtClean="0"/>
                  <a:t>1</a:t>
                </a:r>
                <a:r>
                  <a:rPr lang="hu-HU" dirty="0" smtClean="0"/>
                  <a:t>  </a:t>
                </a:r>
              </a:p>
              <a:p>
                <a:r>
                  <a:rPr lang="hu-HU" dirty="0" smtClean="0"/>
                  <a:t>d=0,9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hu-HU" dirty="0" smtClean="0"/>
                  <a:t>=1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hu-HU" dirty="0" smtClean="0"/>
                  <a:t>=0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0,03</m:t>
                              </m:r>
                            </m:sup>
                          </m:s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−0,9</m:t>
                          </m:r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1,1−0,9</m:t>
                          </m:r>
                        </m:den>
                      </m:f>
                      <m:r>
                        <a:rPr lang="hu-HU" i="1">
                          <a:latin typeface="Cambria Math" panose="02040503050406030204" pitchFamily="18" charset="0"/>
                        </a:rPr>
                        <m:t>=0,6523</m:t>
                      </m:r>
                    </m:oMath>
                  </m:oMathPara>
                </a14:m>
                <a:endParaRPr lang="hu-HU" dirty="0"/>
              </a:p>
              <a:p>
                <a:r>
                  <a:rPr lang="hu-HU" dirty="0"/>
                  <a:t>A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hu-HU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𝑟𝑇</m:t>
                        </m:r>
                      </m:sup>
                    </m:sSup>
                    <m:r>
                      <a:rPr lang="hu-HU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hu-HU" dirty="0"/>
                  <a:t> egyenletet alkalmazva </a:t>
                </a:r>
                <a:r>
                  <a:rPr lang="hu-HU" dirty="0" smtClean="0"/>
                  <a:t>pedig</a:t>
                </a:r>
              </a:p>
              <a:p>
                <a:endParaRPr lang="hu-HU" dirty="0"/>
              </a:p>
              <a:p>
                <a:pPr marL="0" indent="0">
                  <a:spcBef>
                    <a:spcPts val="18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−0,03</m:t>
                          </m:r>
                        </m:sup>
                      </m:sSup>
                      <m:d>
                        <m:d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0,653∗1+0,3477∗0</m:t>
                          </m:r>
                        </m:e>
                      </m:d>
                      <m:r>
                        <a:rPr lang="hu-HU" i="1">
                          <a:latin typeface="Cambria Math" panose="02040503050406030204" pitchFamily="18" charset="0"/>
                        </a:rPr>
                        <m:t>=0,633</m:t>
                      </m:r>
                    </m:oMath>
                  </m:oMathPara>
                </a14:m>
                <a:endParaRPr lang="hu-HU" dirty="0"/>
              </a:p>
              <a:p>
                <a:pPr marL="0" indent="0">
                  <a:buNone/>
                </a:pPr>
                <a:endParaRPr lang="hu-HU" dirty="0"/>
              </a:p>
              <a:p>
                <a:pPr marL="0" indent="0">
                  <a:buNone/>
                </a:pPr>
                <a:endParaRPr lang="hu-HU" dirty="0"/>
              </a:p>
              <a:p>
                <a:pPr marL="0" indent="0">
                  <a:buNone/>
                </a:pPr>
                <a:endParaRPr lang="hu-HU" dirty="0" smtClean="0"/>
              </a:p>
              <a:p>
                <a:pPr marL="0" indent="0">
                  <a:buNone/>
                </a:pPr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24" t="-139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1116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Egyperiódusú binomiális fák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18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=0,633</m:t>
                      </m:r>
                    </m:oMath>
                  </m:oMathPara>
                </a14:m>
                <a:endParaRPr lang="hu-HU" dirty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hu-HU" dirty="0"/>
                  <a:t>Ez azt mutatja, hogy az arbitrázslehetőségek hiányában az opció mostani értékének 0,633 dollárnak kell lennie</a:t>
                </a:r>
                <a:r>
                  <a:rPr lang="hu-HU" dirty="0" smtClean="0"/>
                  <a:t>.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hu-HU" dirty="0" smtClean="0"/>
                  <a:t>Ha magasabb </a:t>
                </a:r>
                <a:r>
                  <a:rPr lang="hu-HU" dirty="0"/>
                  <a:t>lenne, a </a:t>
                </a:r>
                <a:r>
                  <a:rPr lang="hu-HU" dirty="0" smtClean="0"/>
                  <a:t>portfólió </a:t>
                </a:r>
                <a:r>
                  <a:rPr lang="hu-HU" dirty="0"/>
                  <a:t>a kockázatmentes kamatlábnál nagyobb nyereséget biztosítana</a:t>
                </a:r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8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9256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Kétperiódusú binomiális fák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Két időszak </a:t>
            </a: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Minden </a:t>
            </a:r>
            <a:r>
              <a:rPr lang="hu-HU" dirty="0"/>
              <a:t>időszak alatt a részvényárfolyam vagy a kezdeti értékének </a:t>
            </a:r>
            <a:r>
              <a:rPr lang="hu-HU" dirty="0" err="1"/>
              <a:t>u-szorosára</a:t>
            </a:r>
            <a:r>
              <a:rPr lang="hu-HU" dirty="0"/>
              <a:t> nő, vagy </a:t>
            </a:r>
            <a:r>
              <a:rPr lang="hu-HU" dirty="0" err="1"/>
              <a:t>d-szeresére</a:t>
            </a:r>
            <a:r>
              <a:rPr lang="hu-HU" dirty="0"/>
              <a:t> csökken. </a:t>
            </a:r>
          </a:p>
        </p:txBody>
      </p:sp>
    </p:spTree>
    <p:extLst>
      <p:ext uri="{BB962C8B-B14F-4D97-AF65-F5344CB8AC3E}">
        <p14:creationId xmlns:p14="http://schemas.microsoft.com/office/powerpoint/2010/main" val="3701826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595223"/>
            <a:ext cx="10058400" cy="5439817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5" name="Ellipszis 4"/>
          <p:cNvSpPr/>
          <p:nvPr/>
        </p:nvSpPr>
        <p:spPr>
          <a:xfrm flipH="1">
            <a:off x="1716656" y="3259059"/>
            <a:ext cx="69011" cy="112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/>
          <p:cNvSpPr/>
          <p:nvPr/>
        </p:nvSpPr>
        <p:spPr>
          <a:xfrm flipH="1">
            <a:off x="4180929" y="2085286"/>
            <a:ext cx="69011" cy="112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 flipH="1">
            <a:off x="4109046" y="4443607"/>
            <a:ext cx="69011" cy="112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 flipH="1">
            <a:off x="6420928" y="3259058"/>
            <a:ext cx="69011" cy="112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 flipH="1">
            <a:off x="6455433" y="1095980"/>
            <a:ext cx="69011" cy="112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 flipH="1">
            <a:off x="6420928" y="5453042"/>
            <a:ext cx="69011" cy="112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4" name="Egyenes összekötő nyíllal 13"/>
          <p:cNvCxnSpPr/>
          <p:nvPr/>
        </p:nvCxnSpPr>
        <p:spPr>
          <a:xfrm flipV="1">
            <a:off x="1754034" y="2174860"/>
            <a:ext cx="2389517" cy="11498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>
            <a:endCxn id="9" idx="5"/>
          </p:cNvCxnSpPr>
          <p:nvPr/>
        </p:nvCxnSpPr>
        <p:spPr>
          <a:xfrm flipV="1">
            <a:off x="4287318" y="1191700"/>
            <a:ext cx="2178221" cy="9496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 flipV="1">
            <a:off x="4178057" y="3322372"/>
            <a:ext cx="2242871" cy="11665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/>
          <p:nvPr/>
        </p:nvCxnSpPr>
        <p:spPr>
          <a:xfrm>
            <a:off x="4215434" y="4543206"/>
            <a:ext cx="2205494" cy="9419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/>
          <p:nvPr/>
        </p:nvCxnSpPr>
        <p:spPr>
          <a:xfrm>
            <a:off x="1785667" y="3371201"/>
            <a:ext cx="2306126" cy="10724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Egyenes összekötő nyíllal 30"/>
          <p:cNvCxnSpPr/>
          <p:nvPr/>
        </p:nvCxnSpPr>
        <p:spPr>
          <a:xfrm>
            <a:off x="4244186" y="2236656"/>
            <a:ext cx="2173868" cy="10314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Lekerekített téglalap 31"/>
              <p:cNvSpPr/>
              <p:nvPr/>
            </p:nvSpPr>
            <p:spPr>
              <a:xfrm>
                <a:off x="1440611" y="3614468"/>
                <a:ext cx="621102" cy="353683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32" name="Lekerekített téglalap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611" y="3614468"/>
                <a:ext cx="621102" cy="353683"/>
              </a:xfrm>
              <a:prstGeom prst="roundRect">
                <a:avLst/>
              </a:prstGeom>
              <a:blipFill rotWithShape="0"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Lekerekített téglalap 32"/>
              <p:cNvSpPr/>
              <p:nvPr/>
            </p:nvSpPr>
            <p:spPr>
              <a:xfrm>
                <a:off x="3487943" y="4824251"/>
                <a:ext cx="621102" cy="353683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33" name="Lekerekített téglalap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7943" y="4824251"/>
                <a:ext cx="621102" cy="353683"/>
              </a:xfrm>
              <a:prstGeom prst="roundRect">
                <a:avLst/>
              </a:prstGeom>
              <a:blipFill rotWithShape="0"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Lekerekített téglalap 33"/>
              <p:cNvSpPr/>
              <p:nvPr/>
            </p:nvSpPr>
            <p:spPr>
              <a:xfrm>
                <a:off x="3487943" y="1630100"/>
                <a:ext cx="621102" cy="353683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34" name="Lekerekített téglalap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7943" y="1630100"/>
                <a:ext cx="621102" cy="353683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Lekerekített téglalap 34"/>
              <p:cNvSpPr/>
              <p:nvPr/>
            </p:nvSpPr>
            <p:spPr>
              <a:xfrm>
                <a:off x="6547441" y="842686"/>
                <a:ext cx="621102" cy="353683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35" name="Lekerekített téglalap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441" y="842686"/>
                <a:ext cx="621102" cy="353683"/>
              </a:xfrm>
              <a:prstGeom prst="round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Lekerekített téglalap 35"/>
              <p:cNvSpPr/>
              <p:nvPr/>
            </p:nvSpPr>
            <p:spPr>
              <a:xfrm>
                <a:off x="6547441" y="2905375"/>
                <a:ext cx="621102" cy="353683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𝑢𝑑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36" name="Lekerekített téglalap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441" y="2905375"/>
                <a:ext cx="621102" cy="353683"/>
              </a:xfrm>
              <a:prstGeom prst="round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Lekerekített téglalap 36"/>
              <p:cNvSpPr/>
              <p:nvPr/>
            </p:nvSpPr>
            <p:spPr>
              <a:xfrm>
                <a:off x="6547441" y="5131516"/>
                <a:ext cx="621102" cy="353683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37" name="Lekerekített téglalap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441" y="5131516"/>
                <a:ext cx="621102" cy="353683"/>
              </a:xfrm>
              <a:prstGeom prst="roundRect">
                <a:avLst/>
              </a:prstGeom>
              <a:blipFill rotWithShape="0">
                <a:blip r:embed="rId7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Lekerekített téglalap 41"/>
          <p:cNvSpPr/>
          <p:nvPr/>
        </p:nvSpPr>
        <p:spPr>
          <a:xfrm>
            <a:off x="1785667" y="4080294"/>
            <a:ext cx="414069" cy="2415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i="1" dirty="0" smtClean="0"/>
              <a:t>f</a:t>
            </a:r>
            <a:endParaRPr lang="hu-HU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Lekerekített téglalap 42"/>
              <p:cNvSpPr/>
              <p:nvPr/>
            </p:nvSpPr>
            <p:spPr>
              <a:xfrm>
                <a:off x="4061595" y="1334594"/>
                <a:ext cx="414069" cy="2415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43" name="Lekerekített téglalap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1595" y="1334594"/>
                <a:ext cx="414069" cy="241540"/>
              </a:xfrm>
              <a:prstGeom prst="roundRect">
                <a:avLst/>
              </a:prstGeom>
              <a:blipFill rotWithShape="0">
                <a:blip r:embed="rId8"/>
                <a:stretch>
                  <a:fillRect l="-5714" t="-7143" b="-4047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Lekerekített téglalap 43"/>
              <p:cNvSpPr/>
              <p:nvPr/>
            </p:nvSpPr>
            <p:spPr>
              <a:xfrm>
                <a:off x="7345384" y="1208123"/>
                <a:ext cx="414069" cy="2415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44" name="Lekerekített téglalap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5384" y="1208123"/>
                <a:ext cx="414069" cy="241540"/>
              </a:xfrm>
              <a:prstGeom prst="roundRect">
                <a:avLst/>
              </a:prstGeom>
              <a:blipFill rotWithShape="0">
                <a:blip r:embed="rId9"/>
                <a:stretch>
                  <a:fillRect l="-18571" t="-7143" b="-4047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Lekerekített téglalap 44"/>
              <p:cNvSpPr/>
              <p:nvPr/>
            </p:nvSpPr>
            <p:spPr>
              <a:xfrm>
                <a:off x="7345383" y="3268068"/>
                <a:ext cx="414069" cy="2415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45" name="Lekerekített téglalap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5383" y="3268068"/>
                <a:ext cx="414069" cy="241540"/>
              </a:xfrm>
              <a:prstGeom prst="roundRect">
                <a:avLst/>
              </a:prstGeom>
              <a:blipFill rotWithShape="0">
                <a:blip r:embed="rId10"/>
                <a:stretch>
                  <a:fillRect l="-20000" t="-7143" b="-4047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Lekerekített téglalap 45"/>
              <p:cNvSpPr/>
              <p:nvPr/>
            </p:nvSpPr>
            <p:spPr>
              <a:xfrm>
                <a:off x="7345383" y="5453042"/>
                <a:ext cx="414069" cy="2415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𝑑𝑑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46" name="Lekerekített téglalap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5383" y="5453042"/>
                <a:ext cx="414069" cy="241540"/>
              </a:xfrm>
              <a:prstGeom prst="roundRect">
                <a:avLst/>
              </a:prstGeom>
              <a:blipFill rotWithShape="0">
                <a:blip r:embed="rId11"/>
                <a:stretch>
                  <a:fillRect l="-20000" t="-7317" b="-4390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Lekerekített téglalap 46"/>
              <p:cNvSpPr/>
              <p:nvPr/>
            </p:nvSpPr>
            <p:spPr>
              <a:xfrm>
                <a:off x="4117658" y="5211502"/>
                <a:ext cx="414069" cy="2415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47" name="Lekerekített téglalap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658" y="5211502"/>
                <a:ext cx="414069" cy="241540"/>
              </a:xfrm>
              <a:prstGeom prst="roundRect">
                <a:avLst/>
              </a:prstGeom>
              <a:blipFill rotWithShape="0">
                <a:blip r:embed="rId12"/>
                <a:stretch>
                  <a:fillRect l="-7143" t="-7143" b="-4047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9447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Kétperiódusú binomiális fák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/>
                  <a:t>Feltesszük, hogy a kockázatmentes kamatláb r, és az egyet időintervallumok hossza </a:t>
                </a:r>
                <a:r>
                  <a:rPr lang="hu-HU" dirty="0">
                    <a:sym typeface="Wingdings 3" panose="05040102010807070707" pitchFamily="18" charset="2"/>
                  </a:rPr>
                  <a:t></a:t>
                </a:r>
                <a:r>
                  <a:rPr lang="hu-HU" dirty="0"/>
                  <a:t>t év</a:t>
                </a:r>
                <a:r>
                  <a:rPr lang="hu-HU" dirty="0" smtClean="0"/>
                  <a:t>.</a:t>
                </a:r>
              </a:p>
              <a:p>
                <a:endParaRPr lang="hu-HU" dirty="0"/>
              </a:p>
              <a:p>
                <a:r>
                  <a:rPr lang="hu-HU" dirty="0"/>
                  <a:t>A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hu-HU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𝑟𝑇</m:t>
                        </m:r>
                      </m:sup>
                    </m:sSup>
                    <m:r>
                      <a:rPr lang="hu-HU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hu-HU" dirty="0"/>
                  <a:t> egyenlet újbóli alkalmazásával a következőt </a:t>
                </a:r>
                <a:r>
                  <a:rPr lang="hu-HU" dirty="0" smtClean="0"/>
                  <a:t>kapjuk</a:t>
                </a:r>
                <a:r>
                  <a:rPr lang="hu-HU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hu-HU">
                              <a:latin typeface="Cambria Math" panose="02040503050406030204" pitchFamily="18" charset="0"/>
                              <a:sym typeface="Wingdings 3" panose="05040102010807070707" pitchFamily="18" charset="2"/>
                            </a:rPr>
                            <m:t></m:t>
                          </m:r>
                          <m:r>
                            <m:rPr>
                              <m:sty m:val="p"/>
                            </m:rPr>
                            <a:rPr lang="hu-HU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r>
                        <a:rPr lang="hu-HU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𝑝</m:t>
                      </m:r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𝑢𝑢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𝑢𝑑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hu-HU" dirty="0" smtClean="0"/>
              </a:p>
              <a:p>
                <a:pPr marL="0" indent="0">
                  <a:buNone/>
                </a:pPr>
                <a:endParaRPr lang="hu-H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hu-HU">
                              <a:latin typeface="Cambria Math" panose="02040503050406030204" pitchFamily="18" charset="0"/>
                              <a:sym typeface="Wingdings 3" panose="05040102010807070707" pitchFamily="18" charset="2"/>
                            </a:rPr>
                            <m:t></m:t>
                          </m:r>
                          <m:r>
                            <m:rPr>
                              <m:sty m:val="p"/>
                            </m:rPr>
                            <a:rPr lang="hu-HU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r>
                        <a:rPr lang="hu-HU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𝑝</m:t>
                      </m:r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𝑢𝑑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𝑑𝑑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hu-HU" dirty="0" smtClean="0"/>
              </a:p>
              <a:p>
                <a:pPr marL="0" indent="0">
                  <a:buNone/>
                </a:pPr>
                <a:endParaRPr lang="hu-H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hu-HU">
                              <a:latin typeface="Cambria Math" panose="02040503050406030204" pitchFamily="18" charset="0"/>
                              <a:sym typeface="Wingdings 3" panose="05040102010807070707" pitchFamily="18" charset="2"/>
                            </a:rPr>
                            <m:t></m:t>
                          </m:r>
                          <m:r>
                            <m:rPr>
                              <m:sty m:val="p"/>
                            </m:rPr>
                            <a:rPr lang="hu-HU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r>
                        <a:rPr lang="hu-HU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𝑝</m:t>
                      </m:r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hu-HU" dirty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24" t="-93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2730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Kétperiódusú binomiális fák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/>
                  <a:t>Az első két egyenletet a harmadikba helyettesítve </a:t>
                </a:r>
                <a:r>
                  <a:rPr lang="hu-HU" dirty="0" smtClean="0"/>
                  <a:t>kapjuk</a:t>
                </a:r>
              </a:p>
              <a:p>
                <a:endParaRPr lang="hu-H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hu-HU">
                              <a:latin typeface="Cambria Math" panose="02040503050406030204" pitchFamily="18" charset="0"/>
                              <a:sym typeface="Wingdings 3" panose="05040102010807070707" pitchFamily="18" charset="2"/>
                            </a:rPr>
                            <m:t></m:t>
                          </m:r>
                          <m:r>
                            <m:rPr>
                              <m:sty m:val="p"/>
                            </m:rPr>
                            <a:rPr lang="hu-HU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r>
                        <a:rPr lang="hu-HU" i="1">
                          <a:latin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𝑢𝑢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𝑢𝑑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+(1−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𝑝</m:t>
                      </m:r>
                      <m:sSup>
                        <m:sSup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𝑑𝑑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hu-HU" dirty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24" t="-77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752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3630" y="474453"/>
            <a:ext cx="10331570" cy="5607170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/>
              <a:t>Példa</a:t>
            </a:r>
          </a:p>
          <a:p>
            <a:pPr marL="0" indent="0">
              <a:buNone/>
            </a:pPr>
            <a:r>
              <a:rPr lang="hu-HU" dirty="0"/>
              <a:t>A részvény árfolyama 20 dollárról indul és mindkét időszakban 10%-kal növekedhet vagy 10%-kal csökkenhet. Feltesszük, hogy mindkét időszak hossza három hónap, és a kockázatmentes kamatláb évi 12%. Mint az előzőekben, 21 dolláros kötési árfolyamú opciót vizsgálunk.</a:t>
            </a:r>
          </a:p>
          <a:p>
            <a:pPr marL="0" indent="0">
              <a:buNone/>
            </a:pPr>
            <a:endParaRPr lang="hu-HU" b="1" dirty="0"/>
          </a:p>
        </p:txBody>
      </p:sp>
      <p:cxnSp>
        <p:nvCxnSpPr>
          <p:cNvPr id="5" name="Egyenes összekötő nyíllal 4"/>
          <p:cNvCxnSpPr/>
          <p:nvPr/>
        </p:nvCxnSpPr>
        <p:spPr>
          <a:xfrm flipV="1">
            <a:off x="1883430" y="2856347"/>
            <a:ext cx="2389517" cy="11498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V="1">
            <a:off x="4416714" y="1873187"/>
            <a:ext cx="2178221" cy="9496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 flipV="1">
            <a:off x="4307453" y="4003858"/>
            <a:ext cx="2242871" cy="11665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4344830" y="5224692"/>
            <a:ext cx="2205494" cy="9419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1915063" y="4052687"/>
            <a:ext cx="2306126" cy="10724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4373582" y="2918142"/>
            <a:ext cx="2173868" cy="10314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Lekerekített téglalap 10"/>
              <p:cNvSpPr/>
              <p:nvPr/>
            </p:nvSpPr>
            <p:spPr>
              <a:xfrm>
                <a:off x="1492377" y="4295954"/>
                <a:ext cx="698732" cy="353683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hu-HU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hu-HU" sz="1400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hu-HU" sz="1400" dirty="0"/>
              </a:p>
            </p:txBody>
          </p:sp>
        </mc:Choice>
        <mc:Fallback xmlns="">
          <p:sp>
            <p:nvSpPr>
              <p:cNvPr id="11" name="Lekerekített téglalap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377" y="4295954"/>
                <a:ext cx="698732" cy="353683"/>
              </a:xfrm>
              <a:prstGeom prst="roundRect">
                <a:avLst/>
              </a:prstGeom>
              <a:blipFill rotWithShape="0">
                <a:blip r:embed="rId2"/>
                <a:stretch>
                  <a:fillRect t="-5000" b="-133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Lekerekített téglalap 11"/>
              <p:cNvSpPr/>
              <p:nvPr/>
            </p:nvSpPr>
            <p:spPr>
              <a:xfrm>
                <a:off x="3539709" y="5505737"/>
                <a:ext cx="698732" cy="353683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1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hu-HU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hu-HU" sz="1400" b="0" i="1" smtClean="0"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hu-HU" sz="1400" dirty="0"/>
              </a:p>
            </p:txBody>
          </p:sp>
        </mc:Choice>
        <mc:Fallback xmlns="">
          <p:sp>
            <p:nvSpPr>
              <p:cNvPr id="12" name="Lekerekített téglalap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709" y="5505737"/>
                <a:ext cx="698732" cy="353683"/>
              </a:xfrm>
              <a:prstGeom prst="roundRect">
                <a:avLst/>
              </a:prstGeom>
              <a:blipFill rotWithShape="0">
                <a:blip r:embed="rId3"/>
                <a:stretch>
                  <a:fillRect t="-1667" b="-116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Lekerekített téglalap 12"/>
              <p:cNvSpPr/>
              <p:nvPr/>
            </p:nvSpPr>
            <p:spPr>
              <a:xfrm>
                <a:off x="3539709" y="2311586"/>
                <a:ext cx="698732" cy="353683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1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hu-HU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hu-HU" sz="1400" b="0" i="1" smtClean="0">
                          <a:latin typeface="Cambria Math" panose="02040503050406030204" pitchFamily="18" charset="0"/>
                        </a:rPr>
                        <m:t>=22</m:t>
                      </m:r>
                    </m:oMath>
                  </m:oMathPara>
                </a14:m>
                <a:endParaRPr lang="hu-HU" sz="1400" dirty="0"/>
              </a:p>
            </p:txBody>
          </p:sp>
        </mc:Choice>
        <mc:Fallback xmlns="">
          <p:sp>
            <p:nvSpPr>
              <p:cNvPr id="13" name="Lekerekített téglalap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709" y="2311586"/>
                <a:ext cx="698732" cy="353683"/>
              </a:xfrm>
              <a:prstGeom prst="roundRect">
                <a:avLst/>
              </a:prstGeom>
              <a:blipFill rotWithShape="0">
                <a:blip r:embed="rId4"/>
                <a:stretch>
                  <a:fillRect t="-1667" b="-116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Lekerekített téglalap 13"/>
              <p:cNvSpPr/>
              <p:nvPr/>
            </p:nvSpPr>
            <p:spPr>
              <a:xfrm>
                <a:off x="6599207" y="1524172"/>
                <a:ext cx="698732" cy="353683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hu-HU" sz="1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hu-HU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  <m:sup>
                          <m:r>
                            <a:rPr lang="hu-HU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hu-HU" sz="1400" b="0" i="1" smtClean="0">
                          <a:latin typeface="Cambria Math" panose="02040503050406030204" pitchFamily="18" charset="0"/>
                        </a:rPr>
                        <m:t>=24,2</m:t>
                      </m:r>
                    </m:oMath>
                  </m:oMathPara>
                </a14:m>
                <a:endParaRPr lang="hu-HU" sz="1400" dirty="0"/>
              </a:p>
            </p:txBody>
          </p:sp>
        </mc:Choice>
        <mc:Fallback xmlns="">
          <p:sp>
            <p:nvSpPr>
              <p:cNvPr id="14" name="Lekerekített téglalap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9207" y="1524172"/>
                <a:ext cx="698732" cy="353683"/>
              </a:xfrm>
              <a:prstGeom prst="roundRect">
                <a:avLst/>
              </a:prstGeom>
              <a:blipFill rotWithShape="0">
                <a:blip r:embed="rId5"/>
                <a:stretch>
                  <a:fillRect t="-8333" b="-116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Lekerekített téglalap 14"/>
              <p:cNvSpPr/>
              <p:nvPr/>
            </p:nvSpPr>
            <p:spPr>
              <a:xfrm>
                <a:off x="6599207" y="3586861"/>
                <a:ext cx="698732" cy="353683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1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hu-HU" sz="1400" b="0" i="1" smtClean="0">
                              <a:latin typeface="Cambria Math" panose="02040503050406030204" pitchFamily="18" charset="0"/>
                            </a:rPr>
                            <m:t>𝑢𝑑</m:t>
                          </m:r>
                        </m:sub>
                      </m:sSub>
                      <m:r>
                        <a:rPr lang="hu-HU" sz="1400" b="0" i="1" smtClean="0">
                          <a:latin typeface="Cambria Math" panose="02040503050406030204" pitchFamily="18" charset="0"/>
                        </a:rPr>
                        <m:t>=19,8</m:t>
                      </m:r>
                    </m:oMath>
                  </m:oMathPara>
                </a14:m>
                <a:endParaRPr lang="hu-HU" sz="1400" dirty="0"/>
              </a:p>
            </p:txBody>
          </p:sp>
        </mc:Choice>
        <mc:Fallback xmlns="">
          <p:sp>
            <p:nvSpPr>
              <p:cNvPr id="15" name="Lekerekített téglalap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9207" y="3586861"/>
                <a:ext cx="698732" cy="353683"/>
              </a:xfrm>
              <a:prstGeom prst="roundRect">
                <a:avLst/>
              </a:prstGeom>
              <a:blipFill rotWithShape="0">
                <a:blip r:embed="rId6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Lekerekített téglalap 15"/>
              <p:cNvSpPr/>
              <p:nvPr/>
            </p:nvSpPr>
            <p:spPr>
              <a:xfrm>
                <a:off x="6599207" y="5813002"/>
                <a:ext cx="698732" cy="353683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hu-HU" sz="1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1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hu-HU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  <m:sup>
                          <m:r>
                            <a:rPr lang="hu-HU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hu-HU" sz="1400" b="0" i="1" smtClean="0">
                          <a:latin typeface="Cambria Math" panose="02040503050406030204" pitchFamily="18" charset="0"/>
                        </a:rPr>
                        <m:t>=16,2</m:t>
                      </m:r>
                    </m:oMath>
                  </m:oMathPara>
                </a14:m>
                <a:endParaRPr lang="hu-HU" sz="1400" dirty="0"/>
              </a:p>
            </p:txBody>
          </p:sp>
        </mc:Choice>
        <mc:Fallback xmlns="">
          <p:sp>
            <p:nvSpPr>
              <p:cNvPr id="16" name="Lekerekített téglalap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9207" y="5813002"/>
                <a:ext cx="698732" cy="353683"/>
              </a:xfrm>
              <a:prstGeom prst="roundRect">
                <a:avLst/>
              </a:prstGeom>
              <a:blipFill rotWithShape="0">
                <a:blip r:embed="rId7"/>
                <a:stretch>
                  <a:fillRect t="-10000" b="-116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Lekerekített téglalap 16"/>
          <p:cNvSpPr/>
          <p:nvPr/>
        </p:nvSpPr>
        <p:spPr>
          <a:xfrm>
            <a:off x="1863311" y="4761780"/>
            <a:ext cx="465822" cy="2415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i="1" dirty="0" smtClean="0"/>
              <a:t>f</a:t>
            </a:r>
            <a:endParaRPr lang="hu-HU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Lekerekített téglalap 17"/>
              <p:cNvSpPr/>
              <p:nvPr/>
            </p:nvSpPr>
            <p:spPr>
              <a:xfrm>
                <a:off x="4139239" y="2016080"/>
                <a:ext cx="465822" cy="2415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8" name="Lekerekített téglalap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239" y="2016080"/>
                <a:ext cx="465822" cy="241540"/>
              </a:xfrm>
              <a:prstGeom prst="roundRect">
                <a:avLst/>
              </a:prstGeom>
              <a:blipFill rotWithShape="0">
                <a:blip r:embed="rId8"/>
                <a:stretch>
                  <a:fillRect t="-7317" b="-4390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Lekerekített téglalap 18"/>
              <p:cNvSpPr/>
              <p:nvPr/>
            </p:nvSpPr>
            <p:spPr>
              <a:xfrm>
                <a:off x="7423028" y="1889609"/>
                <a:ext cx="465822" cy="2415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9" name="Lekerekített téglalap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3028" y="1889609"/>
                <a:ext cx="465822" cy="241540"/>
              </a:xfrm>
              <a:prstGeom prst="roundRect">
                <a:avLst/>
              </a:prstGeom>
              <a:blipFill rotWithShape="0">
                <a:blip r:embed="rId9"/>
                <a:stretch>
                  <a:fillRect l="-11538" t="-7143" b="-4047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Lekerekített téglalap 19"/>
              <p:cNvSpPr/>
              <p:nvPr/>
            </p:nvSpPr>
            <p:spPr>
              <a:xfrm>
                <a:off x="7423027" y="3949554"/>
                <a:ext cx="465822" cy="2415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20" name="Lekerekített téglalap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3027" y="3949554"/>
                <a:ext cx="465822" cy="241540"/>
              </a:xfrm>
              <a:prstGeom prst="roundRect">
                <a:avLst/>
              </a:prstGeom>
              <a:blipFill rotWithShape="0">
                <a:blip r:embed="rId10"/>
                <a:stretch>
                  <a:fillRect l="-12821" t="-7143" b="-4047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Lekerekített téglalap 20"/>
              <p:cNvSpPr/>
              <p:nvPr/>
            </p:nvSpPr>
            <p:spPr>
              <a:xfrm>
                <a:off x="7423027" y="6134528"/>
                <a:ext cx="465822" cy="2415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𝑑𝑑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21" name="Lekerekített téglalap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3027" y="6134528"/>
                <a:ext cx="465822" cy="241540"/>
              </a:xfrm>
              <a:prstGeom prst="roundRect">
                <a:avLst/>
              </a:prstGeom>
              <a:blipFill rotWithShape="0">
                <a:blip r:embed="rId11"/>
                <a:stretch>
                  <a:fillRect l="-12821" t="-7143" b="-4285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Lekerekített téglalap 21"/>
              <p:cNvSpPr/>
              <p:nvPr/>
            </p:nvSpPr>
            <p:spPr>
              <a:xfrm>
                <a:off x="4195302" y="5892988"/>
                <a:ext cx="465822" cy="2415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22" name="Lekerekített téglalap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302" y="5892988"/>
                <a:ext cx="465822" cy="241540"/>
              </a:xfrm>
              <a:prstGeom prst="roundRect">
                <a:avLst/>
              </a:prstGeom>
              <a:blipFill rotWithShape="0">
                <a:blip r:embed="rId12"/>
                <a:stretch>
                  <a:fillRect t="-7317" b="-4390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Szövegdoboz 29"/>
          <p:cNvSpPr txBox="1"/>
          <p:nvPr/>
        </p:nvSpPr>
        <p:spPr>
          <a:xfrm>
            <a:off x="2255077" y="3805250"/>
            <a:ext cx="54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</a:t>
            </a:r>
          </a:p>
        </p:txBody>
      </p:sp>
      <p:sp>
        <p:nvSpPr>
          <p:cNvPr id="31" name="Szövegdoboz 30"/>
          <p:cNvSpPr txBox="1"/>
          <p:nvPr/>
        </p:nvSpPr>
        <p:spPr>
          <a:xfrm>
            <a:off x="4550422" y="2671681"/>
            <a:ext cx="54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B</a:t>
            </a:r>
          </a:p>
        </p:txBody>
      </p:sp>
      <p:sp>
        <p:nvSpPr>
          <p:cNvPr id="32" name="Szövegdoboz 31"/>
          <p:cNvSpPr txBox="1"/>
          <p:nvPr/>
        </p:nvSpPr>
        <p:spPr>
          <a:xfrm>
            <a:off x="4661124" y="5003320"/>
            <a:ext cx="523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6350522" y="2064709"/>
            <a:ext cx="42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</a:t>
            </a:r>
            <a:endParaRPr lang="hu-HU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4605061" y="2716692"/>
            <a:ext cx="488826" cy="324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6459747" y="4144338"/>
            <a:ext cx="48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E</a:t>
            </a:r>
          </a:p>
        </p:txBody>
      </p:sp>
      <p:sp>
        <p:nvSpPr>
          <p:cNvPr id="37" name="Szövegdoboz 36"/>
          <p:cNvSpPr txBox="1"/>
          <p:nvPr/>
        </p:nvSpPr>
        <p:spPr>
          <a:xfrm>
            <a:off x="6360584" y="6217366"/>
            <a:ext cx="48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42167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Kétperiódusú binomiális fák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/>
                  <a:t>Az opció értéke a B csúcspontban úgy számolható ki, hogy csak arra a részére összpontosítunk. Ahol az u=1,</a:t>
                </a:r>
                <a:r>
                  <a:rPr lang="hu-HU" dirty="0" err="1"/>
                  <a:t>1</a:t>
                </a:r>
                <a:r>
                  <a:rPr lang="hu-HU" dirty="0"/>
                  <a:t>, d=0,9, r=0,12, T=0,25, valamint p=0,6523 ahogy azt korábban kiszámoltuk. Így felírható az egyenlet:</a:t>
                </a:r>
              </a:p>
              <a:p>
                <a:pPr marL="0" indent="0">
                  <a:buNone/>
                </a:pPr>
                <a:endParaRPr lang="hu-HU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−0,12∗0,25</m:t>
                          </m:r>
                        </m:sup>
                      </m:sSup>
                      <m:r>
                        <a:rPr lang="hu-HU" i="1">
                          <a:latin typeface="Cambria Math" panose="02040503050406030204" pitchFamily="18" charset="0"/>
                        </a:rPr>
                        <m:t>(0,6523∗3,2+0,3477∗0)=2,0257</m:t>
                      </m:r>
                    </m:oMath>
                  </m:oMathPara>
                </a14:m>
                <a:endParaRPr lang="hu-HU" dirty="0" smtClean="0"/>
              </a:p>
              <a:p>
                <a:r>
                  <a:rPr lang="hu-HU" dirty="0" smtClean="0"/>
                  <a:t>A csúcsban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−0,12∗0,25</m:t>
                          </m:r>
                        </m:sup>
                      </m:sSup>
                      <m:r>
                        <a:rPr lang="hu-HU" i="1">
                          <a:latin typeface="Cambria Math" panose="02040503050406030204" pitchFamily="18" charset="0"/>
                        </a:rPr>
                        <m:t>(0,6523∗2,0257+0,3477∗0)=1,2823</m:t>
                      </m:r>
                    </m:oMath>
                  </m:oMathPara>
                </a14:m>
                <a:endParaRPr lang="hu-HU" dirty="0"/>
              </a:p>
              <a:p>
                <a:endParaRPr lang="hu-HU" dirty="0" smtClean="0"/>
              </a:p>
              <a:p>
                <a:r>
                  <a:rPr lang="hu-HU" dirty="0" smtClean="0"/>
                  <a:t>Tehát </a:t>
                </a:r>
                <a:r>
                  <a:rPr lang="hu-HU" dirty="0"/>
                  <a:t>az opció értéke 1,2823 dollár.</a:t>
                </a:r>
              </a:p>
              <a:p>
                <a:pPr marL="0" indent="0">
                  <a:buNone/>
                </a:pPr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24" t="-77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793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638629"/>
            <a:ext cx="10058400" cy="5396411"/>
          </a:xfrm>
        </p:spPr>
        <p:txBody>
          <a:bodyPr/>
          <a:lstStyle/>
          <a:p>
            <a:r>
              <a:rPr lang="hu-HU" sz="3200" dirty="0" smtClean="0"/>
              <a:t>Az opciók vagy más származtatott termékek árazásának hasznos és nagyon népszerű módszere a binomiális fa szerkesztésén alapszik.</a:t>
            </a:r>
          </a:p>
          <a:p>
            <a:endParaRPr lang="hu-HU" sz="3200" dirty="0" smtClean="0"/>
          </a:p>
          <a:p>
            <a:r>
              <a:rPr lang="hu-HU" sz="3200" dirty="0"/>
              <a:t>Ez egy olyan fa, amely a származtatott termék futamideje alatt az alaptermék árfolyama által követhető lehetséges utakat jeleníti meg.</a:t>
            </a:r>
            <a:endParaRPr lang="hu-HU" sz="32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0327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Amerikai </a:t>
            </a:r>
            <a:r>
              <a:rPr lang="hu-HU" dirty="0" smtClean="0"/>
              <a:t>opciók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eljárás hasonló, visszafelé haladunk a binomiális fa csúcsától a gyökeréig, csak minden csúcspontnál ellenőrizzük, hogy az opció lejárat előtti lehívása optimális-e. </a:t>
            </a:r>
          </a:p>
        </p:txBody>
      </p:sp>
    </p:spTree>
    <p:extLst>
      <p:ext uri="{BB962C8B-B14F-4D97-AF65-F5344CB8AC3E}">
        <p14:creationId xmlns:p14="http://schemas.microsoft.com/office/powerpoint/2010/main" val="1209762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binomiális fák használata a gyakorlatban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/>
                  <a:t>Ha a binomiális fákat a gyakorlatban alkalmazzák, akkor az opció élettartamát </a:t>
                </a:r>
                <a:r>
                  <a:rPr lang="hu-HU" dirty="0" err="1"/>
                  <a:t>harmic</a:t>
                </a:r>
                <a:r>
                  <a:rPr lang="hu-HU" dirty="0"/>
                  <a:t> vagy több időszakra </a:t>
                </a:r>
                <a:r>
                  <a:rPr lang="hu-HU" dirty="0" smtClean="0"/>
                  <a:t>bontják.</a:t>
                </a:r>
              </a:p>
              <a:p>
                <a:endParaRPr lang="hu-HU" dirty="0"/>
              </a:p>
              <a:p>
                <a:endParaRPr lang="hu-HU" dirty="0" smtClean="0"/>
              </a:p>
              <a:p>
                <a:r>
                  <a:rPr lang="hu-HU" dirty="0" smtClean="0"/>
                  <a:t>Minden </a:t>
                </a:r>
                <a:r>
                  <a:rPr lang="hu-HU" dirty="0"/>
                  <a:t>időszakban egy binomiális részvényárfolyam-elmozdulás történik. Harminc periódus esetén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hu-HU" i="1">
                            <a:latin typeface="Cambria Math" panose="02040503050406030204" pitchFamily="18" charset="0"/>
                          </a:rPr>
                          <m:t>30</m:t>
                        </m:r>
                      </m:sup>
                    </m:sSup>
                  </m:oMath>
                </a14:m>
                <a:r>
                  <a:rPr lang="hu-HU" dirty="0"/>
                  <a:t> lehetséges részvényárfolyam-utat vizsgálnak.</a:t>
                </a:r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24" t="-77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3611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400" dirty="0" smtClean="0"/>
              <a:t>Köszönöm a figyelmet!</a:t>
            </a:r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val="106743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Egyperiódusú binomiális fák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Osztalékot nem fizető részvény</a:t>
            </a:r>
          </a:p>
          <a:p>
            <a:r>
              <a:rPr lang="hu-HU" dirty="0"/>
              <a:t>árfolyama </a:t>
            </a:r>
            <a:r>
              <a:rPr lang="hu-HU" dirty="0" smtClean="0"/>
              <a:t>S</a:t>
            </a:r>
          </a:p>
          <a:p>
            <a:r>
              <a:rPr lang="hu-HU" dirty="0" smtClean="0"/>
              <a:t>Származtatott termék ára f</a:t>
            </a:r>
          </a:p>
          <a:p>
            <a:r>
              <a:rPr lang="hu-HU" dirty="0" smtClean="0"/>
              <a:t>Termék árfolyama a futamidő alatt </a:t>
            </a:r>
            <a:r>
              <a:rPr lang="hu-HU" dirty="0" err="1" smtClean="0"/>
              <a:t>Sd-re</a:t>
            </a:r>
            <a:r>
              <a:rPr lang="hu-HU" dirty="0" smtClean="0"/>
              <a:t> csökkenhet vagy </a:t>
            </a:r>
            <a:r>
              <a:rPr lang="hu-HU" dirty="0" err="1" smtClean="0"/>
              <a:t>Su-ra</a:t>
            </a:r>
            <a:r>
              <a:rPr lang="hu-HU" dirty="0" smtClean="0"/>
              <a:t> növekedhet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(u&gt;1; d&lt;1</a:t>
            </a:r>
            <a:r>
              <a:rPr lang="hu-HU" dirty="0" smtClean="0"/>
              <a:t>)</a:t>
            </a:r>
            <a:endParaRPr lang="hu-HU" dirty="0"/>
          </a:p>
          <a:p>
            <a:r>
              <a:rPr lang="hu-HU" dirty="0" smtClean="0"/>
              <a:t>Ha </a:t>
            </a:r>
            <a:r>
              <a:rPr lang="hu-HU" dirty="0" err="1" smtClean="0"/>
              <a:t>Su-ra</a:t>
            </a:r>
            <a:r>
              <a:rPr lang="hu-HU" dirty="0" smtClean="0"/>
              <a:t> növekszik a termékből eredő kifizetés </a:t>
            </a:r>
            <a:r>
              <a:rPr lang="hu-HU" dirty="0" err="1" smtClean="0"/>
              <a:t>fu</a:t>
            </a:r>
            <a:r>
              <a:rPr lang="hu-HU" dirty="0" smtClean="0"/>
              <a:t>, ha </a:t>
            </a:r>
            <a:r>
              <a:rPr lang="hu-HU" dirty="0" err="1" smtClean="0"/>
              <a:t>Sd-re</a:t>
            </a:r>
            <a:r>
              <a:rPr lang="hu-HU" dirty="0" smtClean="0"/>
              <a:t> csökken, akkor </a:t>
            </a:r>
            <a:r>
              <a:rPr lang="hu-HU" dirty="0" err="1" smtClean="0"/>
              <a:t>fd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645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609600"/>
            <a:ext cx="10058400" cy="5425440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4" name="Ellipszis 3"/>
          <p:cNvSpPr/>
          <p:nvPr/>
        </p:nvSpPr>
        <p:spPr>
          <a:xfrm>
            <a:off x="3201107" y="3191945"/>
            <a:ext cx="185738" cy="200025"/>
          </a:xfrm>
          <a:prstGeom prst="ellipse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6" name="Egyenes összekötő nyíllal 5"/>
          <p:cNvCxnSpPr/>
          <p:nvPr/>
        </p:nvCxnSpPr>
        <p:spPr>
          <a:xfrm flipV="1">
            <a:off x="3324046" y="1770933"/>
            <a:ext cx="3056151" cy="145137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3311129" y="3391970"/>
            <a:ext cx="3069068" cy="1343932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Lekerekített téglalap 9"/>
              <p:cNvSpPr/>
              <p:nvPr/>
            </p:nvSpPr>
            <p:spPr>
              <a:xfrm>
                <a:off x="1780749" y="3126697"/>
                <a:ext cx="1344642" cy="42053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/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0" name="Lekerekített téglalap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749" y="3126697"/>
                <a:ext cx="1344642" cy="420538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Lekerekített téglalap 11"/>
              <p:cNvSpPr/>
              <p:nvPr/>
            </p:nvSpPr>
            <p:spPr>
              <a:xfrm>
                <a:off x="6380197" y="1616168"/>
                <a:ext cx="1344642" cy="42053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2" name="Lekerekített téglalap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0197" y="1616168"/>
                <a:ext cx="1344642" cy="420538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Lekerekített téglalap 13"/>
              <p:cNvSpPr/>
              <p:nvPr/>
            </p:nvSpPr>
            <p:spPr>
              <a:xfrm>
                <a:off x="6453390" y="4525633"/>
                <a:ext cx="1344642" cy="42053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4" name="Lekerekített téglalap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3390" y="4525633"/>
                <a:ext cx="1344642" cy="420538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Lekerekített téglalap 14"/>
              <p:cNvSpPr/>
              <p:nvPr/>
            </p:nvSpPr>
            <p:spPr>
              <a:xfrm>
                <a:off x="6754483" y="2156604"/>
                <a:ext cx="646981" cy="340016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5" name="Lekerekített téglalap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4483" y="2156604"/>
                <a:ext cx="646981" cy="340016"/>
              </a:xfrm>
              <a:prstGeom prst="roundRect">
                <a:avLst/>
              </a:prstGeom>
              <a:blipFill rotWithShape="0">
                <a:blip r:embed="rId5"/>
                <a:stretch>
                  <a:fillRect b="-1551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Lekerekített téglalap 15"/>
              <p:cNvSpPr/>
              <p:nvPr/>
            </p:nvSpPr>
            <p:spPr>
              <a:xfrm>
                <a:off x="6754483" y="5086710"/>
                <a:ext cx="646981" cy="340016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6" name="Lekerekített téglalap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4483" y="5086710"/>
                <a:ext cx="646981" cy="340016"/>
              </a:xfrm>
              <a:prstGeom prst="roundRect">
                <a:avLst/>
              </a:prstGeom>
              <a:blipFill rotWithShape="0">
                <a:blip r:embed="rId6"/>
                <a:stretch>
                  <a:fillRect b="-1724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Lekerekített téglalap 10"/>
              <p:cNvSpPr/>
              <p:nvPr/>
            </p:nvSpPr>
            <p:spPr>
              <a:xfrm>
                <a:off x="2478410" y="3723920"/>
                <a:ext cx="646981" cy="340016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/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1" name="Lekerekített téglalap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410" y="3723920"/>
                <a:ext cx="646981" cy="340016"/>
              </a:xfrm>
              <a:prstGeom prst="roundRect">
                <a:avLst/>
              </a:prstGeom>
              <a:blipFill rotWithShape="0">
                <a:blip r:embed="rId7"/>
                <a:stretch>
                  <a:fillRect b="-1551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407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Egyperiódusú binomiális fák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Egy olyan portfóliót kell magunk elé képzelni, amely </a:t>
            </a:r>
            <a:r>
              <a:rPr lang="hu-HU" dirty="0">
                <a:sym typeface="Wingdings 3" panose="05040102010807070707" pitchFamily="18" charset="2"/>
              </a:rPr>
              <a:t></a:t>
            </a:r>
            <a:r>
              <a:rPr lang="hu-HU" dirty="0"/>
              <a:t>mennyiségű részvényben hosszú és egy származtatott termékben való rövid pozícióból áll. 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/>
              <a:t>P</a:t>
            </a:r>
            <a:r>
              <a:rPr lang="hu-HU" dirty="0" smtClean="0"/>
              <a:t>ortfólió kockázatmentes legyen.</a:t>
            </a:r>
            <a:endParaRPr lang="hu-HU" dirty="0"/>
          </a:p>
          <a:p>
            <a:endParaRPr lang="hu-HU" dirty="0" smtClean="0"/>
          </a:p>
          <a:p>
            <a:r>
              <a:rPr lang="hu-HU" dirty="0"/>
              <a:t>A portfólió akkor kockázatmentes, ha </a:t>
            </a:r>
            <a:r>
              <a:rPr lang="hu-HU" dirty="0">
                <a:sym typeface="Wingdings 3" panose="05040102010807070707" pitchFamily="18" charset="2"/>
              </a:rPr>
              <a:t></a:t>
            </a:r>
            <a:r>
              <a:rPr lang="hu-HU" dirty="0"/>
              <a:t> értékét úgy választjuk meg, hogy a portfólió végső értéke ugyanakkora mindkét lehetséges részvényárfolyam esetén.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8328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Egyperiódusú binomiális fák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/>
                  <a:t>Ha a részvény árfolyama felfelé mozdul el, a származtatott termék futamideje végén a portfólió értéke: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hu-HU">
                          <a:latin typeface="Cambria Math" panose="02040503050406030204" pitchFamily="18" charset="0"/>
                          <a:sym typeface="Wingdings 3" panose="05040102010807070707" pitchFamily="18" charset="2"/>
                        </a:rPr>
                        <m:t>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hu-HU" dirty="0" smtClean="0"/>
              </a:p>
              <a:p>
                <a:r>
                  <a:rPr lang="hu-HU" dirty="0" smtClean="0"/>
                  <a:t>Ha lefele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hu-HU">
                          <a:latin typeface="Cambria Math" panose="02040503050406030204" pitchFamily="18" charset="0"/>
                          <a:sym typeface="Wingdings 3" panose="05040102010807070707" pitchFamily="18" charset="2"/>
                        </a:rPr>
                        <m:t>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hu-HU" dirty="0" smtClean="0"/>
              </a:p>
              <a:p>
                <a:pPr marL="0" indent="0">
                  <a:buNone/>
                </a:pPr>
                <a:endParaRPr lang="hu-HU" dirty="0"/>
              </a:p>
              <a:p>
                <a:r>
                  <a:rPr lang="hu-HU" dirty="0" smtClean="0"/>
                  <a:t>A két érték egyenlő, ha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hu-HU">
                          <a:latin typeface="Cambria Math" panose="02040503050406030204" pitchFamily="18" charset="0"/>
                          <a:sym typeface="Wingdings 3" panose="05040102010807070707" pitchFamily="18" charset="2"/>
                        </a:rPr>
                        <m:t>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hu-HU">
                          <a:latin typeface="Cambria Math" panose="02040503050406030204" pitchFamily="18" charset="0"/>
                          <a:sym typeface="Wingdings 3" panose="05040102010807070707" pitchFamily="18" charset="2"/>
                        </a:rPr>
                        <m:t>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  <a:p>
                <a:pPr marL="0" indent="0">
                  <a:buNone/>
                </a:pPr>
                <a:endParaRPr lang="hu-HU" dirty="0"/>
              </a:p>
              <a:p>
                <a:pPr marL="0" indent="0">
                  <a:buNone/>
                </a:pPr>
                <a:endParaRPr lang="hu-HU" dirty="0"/>
              </a:p>
              <a:p>
                <a:pPr marL="0" indent="0">
                  <a:buNone/>
                </a:pPr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24" t="-77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2137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Egyperiódusú binomiális fák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u-HU" dirty="0"/>
                  <a:t>Ebből kifejezhető a delta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>
                          <a:latin typeface="Cambria Math" panose="02040503050406030204" pitchFamily="18" charset="0"/>
                          <a:sym typeface="Wingdings 3" panose="05040102010807070707" pitchFamily="18" charset="2"/>
                        </a:rPr>
                        <m:t></m:t>
                      </m:r>
                      <m:r>
                        <a:rPr lang="hu-HU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hu-HU" dirty="0" smtClean="0"/>
              </a:p>
              <a:p>
                <a:pPr marL="0" indent="0">
                  <a:buNone/>
                </a:pPr>
                <a:endParaRPr lang="hu-HU" dirty="0" smtClean="0"/>
              </a:p>
              <a:p>
                <a:endParaRPr lang="hu-HU" dirty="0"/>
              </a:p>
              <a:p>
                <a:r>
                  <a:rPr lang="hu-HU" dirty="0" smtClean="0"/>
                  <a:t>A </a:t>
                </a:r>
                <a:r>
                  <a:rPr lang="hu-HU" dirty="0">
                    <a:sym typeface="Wingdings 3" panose="05040102010807070707" pitchFamily="18" charset="2"/>
                  </a:rPr>
                  <a:t></a:t>
                </a:r>
                <a:r>
                  <a:rPr lang="hu-HU" dirty="0"/>
                  <a:t> </a:t>
                </a:r>
                <a:r>
                  <a:rPr lang="hu-HU" dirty="0" smtClean="0"/>
                  <a:t>tehát a </a:t>
                </a:r>
                <a:r>
                  <a:rPr lang="hu-HU" dirty="0"/>
                  <a:t>származtatott termék és a részvény árváltozásának a hányadosa, amikor a T időpontban a fa két csúcspontja között mozgunk.</a:t>
                </a:r>
              </a:p>
              <a:p>
                <a:endParaRPr lang="hu-HU" b="1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85" t="-77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5375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Egyperiódusú binomiális fák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u-HU" dirty="0" smtClean="0"/>
                  <a:t>Ez esetben a portfólió kockázatmentes és a kockázatmentes kamatlábat kell nyereségként biztosítania.  </a:t>
                </a:r>
              </a:p>
              <a:p>
                <a:pPr marL="0" indent="0">
                  <a:buNone/>
                </a:pPr>
                <a:r>
                  <a:rPr lang="hu-HU" dirty="0" smtClean="0"/>
                  <a:t>Ha a kockázatmentes kamatláb r, a portfólió jelenértéke: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  <m:r>
                            <a:rPr lang="hu-HU">
                              <a:latin typeface="Cambria Math" panose="02040503050406030204" pitchFamily="18" charset="0"/>
                              <a:sym typeface="Wingdings 3" panose="05040102010807070707" pitchFamily="18" charset="2"/>
                            </a:rPr>
                            <m:t>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𝑟𝑇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  <a:p>
                <a:pPr marL="0" indent="0">
                  <a:buNone/>
                </a:pPr>
                <a:endParaRPr lang="hu-HU" dirty="0" smtClean="0"/>
              </a:p>
              <a:p>
                <a:r>
                  <a:rPr lang="hu-HU" dirty="0"/>
                  <a:t>A portfólió létrehozásának költsége</a:t>
                </a:r>
              </a:p>
              <a:p>
                <a:r>
                  <a:rPr lang="hu-HU" dirty="0" smtClean="0">
                    <a:sym typeface="Wingdings 3" panose="05040102010807070707" pitchFamily="18" charset="2"/>
                  </a:rPr>
                  <a:t>S</a:t>
                </a:r>
                <a14:m>
                  <m:oMath xmlns:m="http://schemas.openxmlformats.org/officeDocument/2006/math">
                    <m:r>
                      <a:rPr lang="hu-HU">
                        <a:latin typeface="Cambria Math" panose="02040503050406030204" pitchFamily="18" charset="0"/>
                        <a:sym typeface="Wingdings 3" panose="05040102010807070707" pitchFamily="18" charset="2"/>
                      </a:rPr>
                      <m:t>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hu-HU" dirty="0"/>
              </a:p>
              <a:p>
                <a:pPr marL="0" indent="0">
                  <a:buNone/>
                </a:pPr>
                <a:endParaRPr lang="hu-HU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/>
                      </m:sSub>
                      <m:r>
                        <a:rPr lang="hu-HU">
                          <a:latin typeface="Cambria Math" panose="02040503050406030204" pitchFamily="18" charset="0"/>
                          <a:sym typeface="Wingdings 3" panose="05040102010807070707" pitchFamily="18" charset="2"/>
                        </a:rPr>
                        <m:t>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  <m:r>
                            <a:rPr lang="hu-HU">
                              <a:latin typeface="Cambria Math" panose="02040503050406030204" pitchFamily="18" charset="0"/>
                              <a:sym typeface="Wingdings 3" panose="05040102010807070707" pitchFamily="18" charset="2"/>
                            </a:rPr>
                            <m:t>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𝑟𝑇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  <a:p>
                <a:pPr marL="0" indent="0">
                  <a:buNone/>
                </a:pPr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85" t="-77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6056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Egyperiódusú binomiális fák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i="1" dirty="0" smtClean="0"/>
                  <a:t>p - </a:t>
                </a:r>
                <a:r>
                  <a:rPr lang="hu-HU" dirty="0"/>
                  <a:t>a részvényárfolyam felfelé való elmozdulásának </a:t>
                </a:r>
                <a:r>
                  <a:rPr lang="hu-HU" dirty="0" smtClean="0"/>
                  <a:t>valószínűségét mutatja</a:t>
                </a:r>
              </a:p>
              <a:p>
                <a:endParaRPr lang="hu-HU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𝑟𝑇</m:t>
                              </m:r>
                            </m:sup>
                          </m:s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hu-HU" dirty="0"/>
              </a:p>
              <a:p>
                <a:r>
                  <a:rPr lang="hu-HU" dirty="0" smtClean="0"/>
                  <a:t>A fenti egyenleteket rendezve</a:t>
                </a:r>
              </a:p>
              <a:p>
                <a:endParaRPr lang="hu-H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𝑟𝑇</m:t>
                          </m:r>
                        </m:sup>
                      </m:sSup>
                      <m:r>
                        <a:rPr lang="hu-HU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𝑝</m:t>
                      </m:r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hu-HU" dirty="0" smtClean="0"/>
              </a:p>
              <a:p>
                <a:pPr marL="0" indent="0">
                  <a:buNone/>
                </a:pPr>
                <a:endParaRPr lang="hu-HU" dirty="0"/>
              </a:p>
              <a:p>
                <a:pPr marL="0" indent="0">
                  <a:buNone/>
                </a:pPr>
                <a:r>
                  <a:rPr lang="hu-HU" dirty="0" smtClean="0"/>
                  <a:t>Ez az egyenlet </a:t>
                </a:r>
                <a:r>
                  <a:rPr lang="hu-HU" dirty="0"/>
                  <a:t>lehetővé </a:t>
                </a:r>
                <a:r>
                  <a:rPr lang="hu-HU" dirty="0" smtClean="0"/>
                  <a:t>teszi, </a:t>
                </a:r>
                <a:r>
                  <a:rPr lang="hu-HU" dirty="0"/>
                  <a:t>hogy az egyperiódusú binomiális modell segítségével árazzunk egy származtatott terméket.</a:t>
                </a:r>
              </a:p>
              <a:p>
                <a:pPr marL="0" indent="0">
                  <a:buNone/>
                </a:pPr>
                <a:endParaRPr lang="hu-HU" dirty="0" smtClean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85" t="-77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2358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appan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468</TotalTime>
  <Words>640</Words>
  <Application>Microsoft Office PowerPoint</Application>
  <PresentationFormat>Szélesvásznú</PresentationFormat>
  <Paragraphs>160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6" baseType="lpstr">
      <vt:lpstr>Cambria Math</vt:lpstr>
      <vt:lpstr>Garamond</vt:lpstr>
      <vt:lpstr>Wingdings 3</vt:lpstr>
      <vt:lpstr>Szappan</vt:lpstr>
      <vt:lpstr>Binomiális fák elmélete</vt:lpstr>
      <vt:lpstr>PowerPoint bemutató</vt:lpstr>
      <vt:lpstr>Egyperiódusú binomiális fák</vt:lpstr>
      <vt:lpstr>PowerPoint bemutató</vt:lpstr>
      <vt:lpstr>Egyperiódusú binomiális fák</vt:lpstr>
      <vt:lpstr>Egyperiódusú binomiális fák</vt:lpstr>
      <vt:lpstr>Egyperiódusú binomiális fák</vt:lpstr>
      <vt:lpstr>Egyperiódusú binomiális fák</vt:lpstr>
      <vt:lpstr>Egyperiódusú binomiális fák</vt:lpstr>
      <vt:lpstr>PowerPoint bemutató</vt:lpstr>
      <vt:lpstr>Egyperiódusú binomiális fák</vt:lpstr>
      <vt:lpstr>Egyperiódusú binomiális fák</vt:lpstr>
      <vt:lpstr>Egyperiódusú binomiális fák</vt:lpstr>
      <vt:lpstr>Kétperiódusú binomiális fák</vt:lpstr>
      <vt:lpstr>PowerPoint bemutató</vt:lpstr>
      <vt:lpstr>Kétperiódusú binomiális fák</vt:lpstr>
      <vt:lpstr>Kétperiódusú binomiális fák</vt:lpstr>
      <vt:lpstr>PowerPoint bemutató</vt:lpstr>
      <vt:lpstr>Kétperiódusú binomiális fák</vt:lpstr>
      <vt:lpstr>Amerikai opciók</vt:lpstr>
      <vt:lpstr>A binomiális fák használata a gyakorlatban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Binomiális fák elmélete</dc:title>
  <dc:creator>ACER</dc:creator>
  <cp:lastModifiedBy>ACER</cp:lastModifiedBy>
  <cp:revision>19</cp:revision>
  <dcterms:created xsi:type="dcterms:W3CDTF">2017-11-22T16:41:06Z</dcterms:created>
  <dcterms:modified xsi:type="dcterms:W3CDTF">2017-11-23T10:20:29Z</dcterms:modified>
</cp:coreProperties>
</file>