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Binomiális fák az </a:t>
            </a:r>
            <a:r>
              <a:rPr lang="hu-HU" dirty="0" err="1" smtClean="0"/>
              <a:t>r-ben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534698" y="6425738"/>
            <a:ext cx="24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Lévai Ádám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791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 képlet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800600"/>
            <a:ext cx="9905999" cy="3541714"/>
          </a:xfrm>
        </p:spPr>
        <p:txBody>
          <a:bodyPr>
            <a:noAutofit/>
          </a:bodyPr>
          <a:lstStyle/>
          <a:p>
            <a:r>
              <a:rPr lang="hu-HU" sz="1400" b="1" dirty="0" err="1"/>
              <a:t>BinomialTreeOption</a:t>
            </a:r>
            <a:r>
              <a:rPr lang="hu-HU" sz="1400" b="1" dirty="0"/>
              <a:t>(</a:t>
            </a:r>
            <a:r>
              <a:rPr lang="hu-HU" sz="1400" b="1" dirty="0" err="1"/>
              <a:t>TypeFlag</a:t>
            </a:r>
            <a:r>
              <a:rPr lang="hu-HU" sz="1400" b="1" dirty="0"/>
              <a:t> = c("</a:t>
            </a:r>
            <a:r>
              <a:rPr lang="hu-HU" sz="1400" b="1" dirty="0" err="1"/>
              <a:t>ce</a:t>
            </a:r>
            <a:r>
              <a:rPr lang="hu-HU" sz="1400" b="1" dirty="0"/>
              <a:t>", "pe", "</a:t>
            </a:r>
            <a:r>
              <a:rPr lang="hu-HU" sz="1400" b="1" dirty="0" err="1"/>
              <a:t>ca</a:t>
            </a:r>
            <a:r>
              <a:rPr lang="hu-HU" sz="1400" b="1" dirty="0"/>
              <a:t>", "</a:t>
            </a:r>
            <a:r>
              <a:rPr lang="hu-HU" sz="1400" b="1" dirty="0" err="1"/>
              <a:t>pa</a:t>
            </a:r>
            <a:r>
              <a:rPr lang="hu-HU" sz="1400" b="1" dirty="0"/>
              <a:t>"), S, </a:t>
            </a:r>
            <a:r>
              <a:rPr lang="hu-HU" sz="1400" b="1" dirty="0" err="1" smtClean="0"/>
              <a:t>X,Time</a:t>
            </a:r>
            <a:r>
              <a:rPr lang="hu-HU" sz="1400" b="1" dirty="0"/>
              <a:t>, r, b, </a:t>
            </a:r>
            <a:r>
              <a:rPr lang="hu-HU" sz="1400" b="1" dirty="0" err="1"/>
              <a:t>sigma</a:t>
            </a:r>
            <a:r>
              <a:rPr lang="hu-HU" sz="1400" b="1" dirty="0"/>
              <a:t>, n, </a:t>
            </a:r>
            <a:r>
              <a:rPr lang="hu-HU" sz="1400" b="1" dirty="0" err="1"/>
              <a:t>title</a:t>
            </a:r>
            <a:r>
              <a:rPr lang="hu-HU" sz="1400" b="1" dirty="0"/>
              <a:t> = NULL, </a:t>
            </a:r>
            <a:r>
              <a:rPr lang="hu-HU" sz="1400" b="1" dirty="0" err="1"/>
              <a:t>description</a:t>
            </a:r>
            <a:r>
              <a:rPr lang="hu-HU" sz="1400" b="1" dirty="0"/>
              <a:t> = NULL)</a:t>
            </a:r>
          </a:p>
          <a:p>
            <a:endParaRPr lang="hu-HU" sz="1050" dirty="0" smtClean="0"/>
          </a:p>
          <a:p>
            <a:r>
              <a:rPr lang="hu-HU" sz="1400" b="1" dirty="0" err="1" smtClean="0"/>
              <a:t>TypeFlag</a:t>
            </a:r>
            <a:r>
              <a:rPr lang="hu-HU" sz="1400" b="1" dirty="0" smtClean="0"/>
              <a:t> </a:t>
            </a:r>
            <a:r>
              <a:rPr lang="hu-HU" sz="1400" b="1" dirty="0"/>
              <a:t>- c (</a:t>
            </a:r>
            <a:r>
              <a:rPr lang="hu-HU" sz="1400" b="1" dirty="0" err="1"/>
              <a:t>call</a:t>
            </a:r>
            <a:r>
              <a:rPr lang="hu-HU" sz="1400" b="1" dirty="0"/>
              <a:t>(vételi)) vagy p (</a:t>
            </a:r>
            <a:r>
              <a:rPr lang="hu-HU" sz="1400" b="1" dirty="0" err="1"/>
              <a:t>put</a:t>
            </a:r>
            <a:r>
              <a:rPr lang="hu-HU" sz="1400" b="1" dirty="0"/>
              <a:t>(eladási)), e (európai) vagy a (amerikai)</a:t>
            </a:r>
          </a:p>
          <a:p>
            <a:r>
              <a:rPr lang="hu-HU" sz="1400" b="1" dirty="0"/>
              <a:t>S - a mögöttes eszköz árfolyama</a:t>
            </a:r>
          </a:p>
          <a:p>
            <a:r>
              <a:rPr lang="hu-HU" sz="1400" b="1" dirty="0"/>
              <a:t>X - a kötési árfolyam</a:t>
            </a:r>
          </a:p>
          <a:p>
            <a:r>
              <a:rPr lang="hu-HU" sz="1400" b="1" dirty="0"/>
              <a:t>Time - futamidő években</a:t>
            </a:r>
          </a:p>
          <a:p>
            <a:r>
              <a:rPr lang="hu-HU" sz="1400" b="1" dirty="0"/>
              <a:t>r - névleges kamatráta</a:t>
            </a:r>
          </a:p>
          <a:p>
            <a:r>
              <a:rPr lang="hu-HU" sz="1400" b="1" dirty="0"/>
              <a:t>b - eszköz megszerzési költségráta</a:t>
            </a:r>
          </a:p>
          <a:p>
            <a:r>
              <a:rPr lang="hu-HU" sz="1400" b="1" dirty="0" err="1"/>
              <a:t>sigma</a:t>
            </a:r>
            <a:r>
              <a:rPr lang="hu-HU" sz="1400" b="1" dirty="0"/>
              <a:t> - az eszköz </a:t>
            </a:r>
            <a:r>
              <a:rPr lang="hu-HU" sz="1400" b="1" dirty="0" err="1"/>
              <a:t>volatilitása</a:t>
            </a:r>
            <a:endParaRPr lang="hu-HU" sz="1400" b="1" dirty="0"/>
          </a:p>
          <a:p>
            <a:r>
              <a:rPr lang="hu-HU" sz="1400" b="1" dirty="0"/>
              <a:t>n - időszakok </a:t>
            </a:r>
          </a:p>
          <a:p>
            <a:r>
              <a:rPr lang="hu-HU" sz="1400" b="1" dirty="0" err="1" smtClean="0"/>
              <a:t>title</a:t>
            </a:r>
            <a:r>
              <a:rPr lang="hu-HU" sz="1400" b="1" dirty="0" smtClean="0"/>
              <a:t> </a:t>
            </a:r>
            <a:r>
              <a:rPr lang="hu-HU" sz="1400" b="1" dirty="0"/>
              <a:t>- cím</a:t>
            </a:r>
          </a:p>
          <a:p>
            <a:r>
              <a:rPr lang="hu-HU" sz="1400" b="1" dirty="0" err="1"/>
              <a:t>description</a:t>
            </a:r>
            <a:r>
              <a:rPr lang="hu-HU" sz="1400" b="1" dirty="0"/>
              <a:t> - leírás</a:t>
            </a:r>
          </a:p>
        </p:txBody>
      </p:sp>
    </p:spTree>
    <p:extLst>
      <p:ext uri="{BB962C8B-B14F-4D97-AF65-F5344CB8AC3E}">
        <p14:creationId xmlns:p14="http://schemas.microsoft.com/office/powerpoint/2010/main" val="66155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ábrázolás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1775661"/>
            <a:ext cx="10587845" cy="3541714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err="1" smtClean="0"/>
              <a:t>BinomialTreePlot</a:t>
            </a:r>
            <a:r>
              <a:rPr lang="hu-HU" b="1" dirty="0" smtClean="0"/>
              <a:t>(</a:t>
            </a:r>
            <a:r>
              <a:rPr lang="hu-HU" b="1" dirty="0" err="1" smtClean="0"/>
              <a:t>BinomialTreeValues,dx</a:t>
            </a:r>
            <a:r>
              <a:rPr lang="hu-HU" b="1" dirty="0" smtClean="0"/>
              <a:t>, </a:t>
            </a:r>
            <a:r>
              <a:rPr lang="hu-HU" b="1" dirty="0" err="1"/>
              <a:t>dy</a:t>
            </a:r>
            <a:r>
              <a:rPr lang="hu-HU" b="1" dirty="0"/>
              <a:t> </a:t>
            </a:r>
            <a:r>
              <a:rPr lang="hu-HU" b="1" dirty="0" smtClean="0"/>
              <a:t>,</a:t>
            </a:r>
            <a:r>
              <a:rPr lang="hu-HU" b="1" dirty="0" err="1" smtClean="0"/>
              <a:t>cex</a:t>
            </a:r>
            <a:r>
              <a:rPr lang="hu-HU" b="1" dirty="0" smtClean="0"/>
              <a:t> , </a:t>
            </a:r>
            <a:r>
              <a:rPr lang="hu-HU" b="1" dirty="0" err="1"/>
              <a:t>digits</a:t>
            </a:r>
            <a:r>
              <a:rPr lang="hu-HU" b="1" dirty="0"/>
              <a:t> </a:t>
            </a:r>
            <a:r>
              <a:rPr lang="hu-HU" b="1" dirty="0" smtClean="0"/>
              <a:t>, </a:t>
            </a:r>
            <a:r>
              <a:rPr lang="hu-HU" b="1" dirty="0"/>
              <a:t>...)</a:t>
            </a:r>
          </a:p>
          <a:p>
            <a:endParaRPr lang="hu-HU" dirty="0"/>
          </a:p>
          <a:p>
            <a:endParaRPr lang="hu-HU" dirty="0"/>
          </a:p>
          <a:p>
            <a:r>
              <a:rPr lang="hu-HU" b="1" dirty="0" err="1"/>
              <a:t>BinomialTreeValues</a:t>
            </a:r>
            <a:r>
              <a:rPr lang="hu-HU" b="1" dirty="0"/>
              <a:t> - a kapott érték a </a:t>
            </a:r>
            <a:r>
              <a:rPr lang="hu-HU" b="1" dirty="0" err="1"/>
              <a:t>BinomialTreeOption</a:t>
            </a:r>
            <a:r>
              <a:rPr lang="hu-HU" b="1" dirty="0"/>
              <a:t> függvényből</a:t>
            </a:r>
          </a:p>
          <a:p>
            <a:r>
              <a:rPr lang="hu-HU" b="1" dirty="0" err="1"/>
              <a:t>dx,dy</a:t>
            </a:r>
            <a:r>
              <a:rPr lang="hu-HU" b="1" dirty="0"/>
              <a:t> - értékek elhelyezése az opciós fán</a:t>
            </a:r>
          </a:p>
          <a:p>
            <a:r>
              <a:rPr lang="hu-HU" b="1" dirty="0" err="1"/>
              <a:t>cex</a:t>
            </a:r>
            <a:r>
              <a:rPr lang="hu-HU" b="1" dirty="0"/>
              <a:t> - a számok mérete a fán </a:t>
            </a:r>
          </a:p>
          <a:p>
            <a:r>
              <a:rPr lang="hu-HU" b="1" dirty="0" err="1"/>
              <a:t>digits</a:t>
            </a:r>
            <a:r>
              <a:rPr lang="hu-HU" b="1" dirty="0"/>
              <a:t> - hány tizedesjegyig mutassa a számot</a:t>
            </a:r>
          </a:p>
          <a:p>
            <a:r>
              <a:rPr lang="hu-HU" b="1" dirty="0"/>
              <a:t>... - egyebek (pl.: </a:t>
            </a:r>
            <a:r>
              <a:rPr lang="hu-HU" b="1" dirty="0" err="1"/>
              <a:t>ylim,xlim</a:t>
            </a:r>
            <a:r>
              <a:rPr lang="hu-HU" b="1" dirty="0"/>
              <a:t> - </a:t>
            </a:r>
            <a:r>
              <a:rPr lang="hu-HU" b="1" dirty="0" err="1"/>
              <a:t>y,x</a:t>
            </a:r>
            <a:r>
              <a:rPr lang="hu-HU" b="1" dirty="0"/>
              <a:t> tengely </a:t>
            </a:r>
            <a:r>
              <a:rPr lang="hu-HU" b="1" dirty="0" smtClean="0"/>
              <a:t>hossza;  </a:t>
            </a:r>
            <a:r>
              <a:rPr lang="hu-HU" b="1" dirty="0" err="1" smtClean="0"/>
              <a:t>ylab,xlab</a:t>
            </a:r>
            <a:r>
              <a:rPr lang="hu-HU" b="1" dirty="0" smtClean="0"/>
              <a:t> </a:t>
            </a:r>
            <a:r>
              <a:rPr lang="hu-HU" b="1" dirty="0"/>
              <a:t>- </a:t>
            </a:r>
            <a:r>
              <a:rPr lang="hu-HU" b="1" dirty="0" err="1"/>
              <a:t>y,x</a:t>
            </a:r>
            <a:r>
              <a:rPr lang="hu-HU" b="1" dirty="0"/>
              <a:t> tengely </a:t>
            </a:r>
            <a:r>
              <a:rPr lang="hu-HU" b="1" dirty="0" smtClean="0"/>
              <a:t>elnevezése;  </a:t>
            </a:r>
            <a:r>
              <a:rPr lang="hu-HU" b="1" dirty="0" err="1" smtClean="0"/>
              <a:t>title</a:t>
            </a:r>
            <a:r>
              <a:rPr lang="hu-HU" b="1" dirty="0" smtClean="0"/>
              <a:t>(main</a:t>
            </a:r>
            <a:r>
              <a:rPr lang="hu-HU" b="1" dirty="0"/>
              <a:t>=" ") - főcím</a:t>
            </a:r>
          </a:p>
        </p:txBody>
      </p:sp>
    </p:spTree>
    <p:extLst>
      <p:ext uri="{BB962C8B-B14F-4D97-AF65-F5344CB8AC3E}">
        <p14:creationId xmlns:p14="http://schemas.microsoft.com/office/powerpoint/2010/main" val="393304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Különböző módszerek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CRRBinomialTreeOption</a:t>
            </a:r>
            <a:r>
              <a:rPr lang="hu-HU" dirty="0"/>
              <a:t>(</a:t>
            </a:r>
            <a:r>
              <a:rPr lang="hu-HU" dirty="0" err="1"/>
              <a:t>TypeFlag</a:t>
            </a:r>
            <a:r>
              <a:rPr lang="hu-HU" dirty="0"/>
              <a:t> = c("</a:t>
            </a:r>
            <a:r>
              <a:rPr lang="hu-HU" dirty="0" err="1"/>
              <a:t>ce</a:t>
            </a:r>
            <a:r>
              <a:rPr lang="hu-HU" dirty="0"/>
              <a:t>", "pe", "</a:t>
            </a:r>
            <a:r>
              <a:rPr lang="hu-HU" dirty="0" err="1"/>
              <a:t>ca</a:t>
            </a:r>
            <a:r>
              <a:rPr lang="hu-HU" dirty="0"/>
              <a:t>", "</a:t>
            </a:r>
            <a:r>
              <a:rPr lang="hu-HU" dirty="0" err="1"/>
              <a:t>pa</a:t>
            </a:r>
            <a:r>
              <a:rPr lang="hu-HU" dirty="0"/>
              <a:t>"), S, X,</a:t>
            </a:r>
          </a:p>
          <a:p>
            <a:pPr marL="0" indent="0">
              <a:buNone/>
            </a:pPr>
            <a:r>
              <a:rPr lang="hu-HU" dirty="0"/>
              <a:t>Time, r, b, </a:t>
            </a:r>
            <a:r>
              <a:rPr lang="hu-HU" dirty="0" err="1"/>
              <a:t>sigma</a:t>
            </a:r>
            <a:r>
              <a:rPr lang="hu-HU" dirty="0"/>
              <a:t>, n, </a:t>
            </a:r>
            <a:r>
              <a:rPr lang="hu-HU" dirty="0" err="1"/>
              <a:t>title</a:t>
            </a:r>
            <a:r>
              <a:rPr lang="hu-HU" dirty="0"/>
              <a:t> = NULL, </a:t>
            </a:r>
            <a:r>
              <a:rPr lang="hu-HU" dirty="0" err="1"/>
              <a:t>description</a:t>
            </a:r>
            <a:r>
              <a:rPr lang="hu-HU" dirty="0"/>
              <a:t> = NULL)</a:t>
            </a:r>
          </a:p>
          <a:p>
            <a:r>
              <a:rPr lang="hu-HU" dirty="0" err="1"/>
              <a:t>JRBinomialTreeOption</a:t>
            </a:r>
            <a:r>
              <a:rPr lang="hu-HU" dirty="0"/>
              <a:t>(</a:t>
            </a:r>
            <a:r>
              <a:rPr lang="hu-HU" dirty="0" err="1"/>
              <a:t>TypeFlag</a:t>
            </a:r>
            <a:r>
              <a:rPr lang="hu-HU" dirty="0"/>
              <a:t> = c("</a:t>
            </a:r>
            <a:r>
              <a:rPr lang="hu-HU" dirty="0" err="1"/>
              <a:t>ce</a:t>
            </a:r>
            <a:r>
              <a:rPr lang="hu-HU" dirty="0"/>
              <a:t>", "pe", "</a:t>
            </a:r>
            <a:r>
              <a:rPr lang="hu-HU" dirty="0" err="1"/>
              <a:t>ca</a:t>
            </a:r>
            <a:r>
              <a:rPr lang="hu-HU" dirty="0"/>
              <a:t>", "</a:t>
            </a:r>
            <a:r>
              <a:rPr lang="hu-HU" dirty="0" err="1"/>
              <a:t>pa</a:t>
            </a:r>
            <a:r>
              <a:rPr lang="hu-HU" dirty="0"/>
              <a:t>"), S, X,</a:t>
            </a:r>
          </a:p>
          <a:p>
            <a:pPr marL="0" indent="0">
              <a:buNone/>
            </a:pPr>
            <a:r>
              <a:rPr lang="hu-HU" dirty="0"/>
              <a:t>Time, r, b, </a:t>
            </a:r>
            <a:r>
              <a:rPr lang="hu-HU" dirty="0" err="1"/>
              <a:t>sigma</a:t>
            </a:r>
            <a:r>
              <a:rPr lang="hu-HU" dirty="0"/>
              <a:t>, n, </a:t>
            </a:r>
            <a:r>
              <a:rPr lang="hu-HU" dirty="0" err="1"/>
              <a:t>title</a:t>
            </a:r>
            <a:r>
              <a:rPr lang="hu-HU" dirty="0"/>
              <a:t> = NULL, </a:t>
            </a:r>
            <a:r>
              <a:rPr lang="hu-HU" dirty="0" err="1"/>
              <a:t>description</a:t>
            </a:r>
            <a:r>
              <a:rPr lang="hu-HU" dirty="0"/>
              <a:t> = NULL)</a:t>
            </a:r>
          </a:p>
          <a:p>
            <a:r>
              <a:rPr lang="hu-HU" dirty="0" err="1"/>
              <a:t>TIANBinomialTreeOption</a:t>
            </a:r>
            <a:r>
              <a:rPr lang="hu-HU" dirty="0"/>
              <a:t>(</a:t>
            </a:r>
            <a:r>
              <a:rPr lang="hu-HU" dirty="0" err="1"/>
              <a:t>TypeFlag</a:t>
            </a:r>
            <a:r>
              <a:rPr lang="hu-HU" dirty="0"/>
              <a:t> = c("</a:t>
            </a:r>
            <a:r>
              <a:rPr lang="hu-HU" dirty="0" err="1"/>
              <a:t>ce</a:t>
            </a:r>
            <a:r>
              <a:rPr lang="hu-HU" dirty="0"/>
              <a:t>", "pe", "</a:t>
            </a:r>
            <a:r>
              <a:rPr lang="hu-HU" dirty="0" err="1"/>
              <a:t>ca</a:t>
            </a:r>
            <a:r>
              <a:rPr lang="hu-HU" dirty="0"/>
              <a:t>", "</a:t>
            </a:r>
            <a:r>
              <a:rPr lang="hu-HU" dirty="0" err="1"/>
              <a:t>pa</a:t>
            </a:r>
            <a:r>
              <a:rPr lang="hu-HU" dirty="0"/>
              <a:t>"), S, X,</a:t>
            </a:r>
          </a:p>
          <a:p>
            <a:pPr marL="0" indent="0">
              <a:buNone/>
            </a:pPr>
            <a:r>
              <a:rPr lang="hu-HU" dirty="0"/>
              <a:t>Time, r, b, </a:t>
            </a:r>
            <a:r>
              <a:rPr lang="hu-HU" dirty="0" err="1"/>
              <a:t>sigma</a:t>
            </a:r>
            <a:r>
              <a:rPr lang="hu-HU" dirty="0"/>
              <a:t>, n, </a:t>
            </a:r>
            <a:r>
              <a:rPr lang="hu-HU" dirty="0" err="1"/>
              <a:t>title</a:t>
            </a:r>
            <a:r>
              <a:rPr lang="hu-HU" dirty="0"/>
              <a:t> = NULL, </a:t>
            </a:r>
            <a:r>
              <a:rPr lang="hu-HU" dirty="0" err="1"/>
              <a:t>description</a:t>
            </a:r>
            <a:r>
              <a:rPr lang="hu-HU" dirty="0"/>
              <a:t> = NULL)</a:t>
            </a:r>
          </a:p>
        </p:txBody>
      </p:sp>
    </p:spTree>
    <p:extLst>
      <p:ext uri="{BB962C8B-B14F-4D97-AF65-F5344CB8AC3E}">
        <p14:creationId xmlns:p14="http://schemas.microsoft.com/office/powerpoint/2010/main" val="113930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>
                <a:latin typeface="Times New Roman" panose="02020603050405020304" pitchFamily="18" charset="0"/>
              </a:rPr>
              <a:t>Van egy európai vételi opció. Az aktuális részvényár 1000 Ft, a lehívási ár 900 Ft, az opció futamideje 9 hónap, a kockázatmentes ráta 10%, a költségráta 10%, a </a:t>
            </a:r>
            <a:r>
              <a:rPr lang="hu-HU" dirty="0" err="1" smtClean="0">
                <a:latin typeface="Times New Roman" panose="02020603050405020304" pitchFamily="18" charset="0"/>
              </a:rPr>
              <a:t>volatilitás</a:t>
            </a:r>
            <a:r>
              <a:rPr lang="hu-HU" dirty="0" smtClean="0">
                <a:latin typeface="Times New Roman" panose="02020603050405020304" pitchFamily="18" charset="0"/>
              </a:rPr>
              <a:t> 25%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67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5" y="254718"/>
            <a:ext cx="11664031" cy="620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6977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55</TotalTime>
  <Words>319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Tw Cen MT</vt:lpstr>
      <vt:lpstr>Áramkör</vt:lpstr>
      <vt:lpstr>Binomiális fák az r-ben</vt:lpstr>
      <vt:lpstr>Általános képlet</vt:lpstr>
      <vt:lpstr>ábrázolás</vt:lpstr>
      <vt:lpstr>Különböző módszerek</vt:lpstr>
      <vt:lpstr>példa</vt:lpstr>
      <vt:lpstr>PowerPoint-bemutató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Binomiális fák az r-ben</dc:title>
  <dc:creator>Adam</dc:creator>
  <cp:lastModifiedBy>Adam</cp:lastModifiedBy>
  <cp:revision>6</cp:revision>
  <dcterms:created xsi:type="dcterms:W3CDTF">2017-12-03T16:19:06Z</dcterms:created>
  <dcterms:modified xsi:type="dcterms:W3CDTF">2017-12-03T17:14:28Z</dcterms:modified>
</cp:coreProperties>
</file>