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76" r:id="rId4"/>
    <p:sldId id="258" r:id="rId5"/>
    <p:sldId id="278" r:id="rId6"/>
    <p:sldId id="259" r:id="rId7"/>
    <p:sldId id="265" r:id="rId8"/>
    <p:sldId id="260" r:id="rId9"/>
    <p:sldId id="280" r:id="rId10"/>
    <p:sldId id="273" r:id="rId11"/>
    <p:sldId id="274" r:id="rId12"/>
    <p:sldId id="286" r:id="rId13"/>
    <p:sldId id="266" r:id="rId14"/>
    <p:sldId id="279" r:id="rId15"/>
    <p:sldId id="262" r:id="rId16"/>
    <p:sldId id="263" r:id="rId17"/>
    <p:sldId id="285" r:id="rId18"/>
    <p:sldId id="283" r:id="rId19"/>
    <p:sldId id="284" r:id="rId20"/>
    <p:sldId id="281" r:id="rId21"/>
    <p:sldId id="282" r:id="rId22"/>
    <p:sldId id="264" r:id="rId23"/>
    <p:sldId id="269" r:id="rId24"/>
    <p:sldId id="270" r:id="rId25"/>
    <p:sldId id="27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800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0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7283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56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72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04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63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14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>
            <a:lvl1pPr>
              <a:defRPr cap="none" baseline="0"/>
            </a:lvl1pPr>
            <a:lvl2pPr>
              <a:defRPr cap="none" baseline="0"/>
            </a:lvl2pPr>
            <a:lvl3pPr>
              <a:defRPr cap="none" baseline="0"/>
            </a:lvl3pPr>
            <a:lvl4pPr>
              <a:defRPr cap="none" baseline="0"/>
            </a:lvl4pPr>
            <a:lvl5pPr>
              <a:defRPr cap="none" baseline="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0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36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2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9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3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5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651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8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8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BDF817-FD73-4C80-8238-327DB5A5F5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Arma</a:t>
            </a:r>
            <a:r>
              <a:rPr lang="hu-HU" dirty="0"/>
              <a:t> </a:t>
            </a:r>
            <a:endParaRPr lang="de-DE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69D49EA-4661-499E-9AFC-50080F8C47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/>
              <a:t>Autoregresszív</a:t>
            </a:r>
            <a:r>
              <a:rPr lang="hu-HU" dirty="0"/>
              <a:t> mozgóátlag modell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7100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56FDC3-ED13-408D-B85D-8DE1BF784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Információs kritériumok</a:t>
            </a:r>
            <a:endParaRPr lang="de-DE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3F664E4-87E5-4102-BC24-6DD65B5F8FA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AIC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Akaike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féle információs kritérium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Nem csak idősorok vizsgálatánál használható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eredménye a modell becsült rendjét adja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L: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maximum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likelihood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függvény 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becsült paraméterek száma a modellben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{\displaystyle \mathrm {AIC} =2k-2\ln({\hat {L}})}">
            <a:extLst>
              <a:ext uri="{FF2B5EF4-FFF2-40B4-BE49-F238E27FC236}">
                <a16:creationId xmlns:a16="http://schemas.microsoft.com/office/drawing/2014/main" id="{B712CFD7-627A-4AC7-ABBF-23C6B94476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778D119-F3FF-453E-8970-AB6B5EB07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493" y="3547473"/>
            <a:ext cx="1688778" cy="34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83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EBFFB0-DD97-490C-9C90-BF0A7D2C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Információs kritériumok</a:t>
            </a:r>
            <a:endParaRPr lang="de-DE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7B1471-94E9-45C7-B35A-DFD09028385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BIC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Bayes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kritérium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Úgy tekintünk 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modellbeli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paraméterekre, mint valószínűségi változókra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BIC elég nagy n esetén maximalizálja a jó választás valószínűségét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Azt a rendet választja amely mellett az alábbi függvény a legkisebb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7349906-ADB6-4101-9AF8-8120BD1FA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427" y="4724279"/>
            <a:ext cx="3933120" cy="56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92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99598B-9C13-4C81-BBC2-39AB71EF7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Vizsgáljuk még…</a:t>
            </a:r>
            <a:endParaRPr lang="de-DE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6583CF-0E43-40D8-A82C-A45179A4A44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Rezidiumok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közötti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autokorreláció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-&gt; meg kell győződnünk, hogy nincs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autokorreláció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Elsőrendű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autokorreláció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vizsgálata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Durbin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-féle h-próbával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484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D6A7B6-3808-491D-9EB0-0459CA4040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artalom helye 4" descr="A képen képernyőkép látható&#10;&#10;A leírás nagyon megbízható">
            <a:extLst>
              <a:ext uri="{FF2B5EF4-FFF2-40B4-BE49-F238E27FC236}">
                <a16:creationId xmlns:a16="http://schemas.microsoft.com/office/drawing/2014/main" id="{EDB4DE0C-33C1-4A36-805A-6F53B8764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07" y="864595"/>
            <a:ext cx="6557897" cy="386915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D772E0B-7D39-43EC-8EDC-14CC090A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812" y="685800"/>
            <a:ext cx="3072869" cy="1151965"/>
          </a:xfrm>
        </p:spPr>
        <p:txBody>
          <a:bodyPr>
            <a:normAutofit/>
          </a:bodyPr>
          <a:lstStyle/>
          <a:p>
            <a:endParaRPr lang="de-DE" sz="440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006592" y="2071048"/>
            <a:ext cx="3076090" cy="2837943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92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926024-F1E5-4136-B453-A0826F3E6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Arima</a:t>
            </a:r>
            <a:r>
              <a:rPr lang="hu-HU" dirty="0"/>
              <a:t> (</a:t>
            </a:r>
            <a:r>
              <a:rPr lang="hu-HU" dirty="0" err="1"/>
              <a:t>p,d,q</a:t>
            </a:r>
            <a:r>
              <a:rPr lang="hu-HU" dirty="0"/>
              <a:t>)</a:t>
            </a:r>
            <a:endParaRPr lang="de-DE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6445AA1-4495-4DD0-80B8-2B9E23CD59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Autoregresszív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integrált mozgóátlag-folyamatok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D: d-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rendűen integrált folyamat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Integrált: Differenciált adatokra felírt stacionárius ARMA-modellből összegzéssel, vagy integrálással kaphatjuk meg a nem stacionárius adatokra érvényes modellt.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406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4140B8-5D14-4505-ADC7-E5A6A079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Box-jenkins</a:t>
            </a:r>
            <a:r>
              <a:rPr lang="hu-HU" dirty="0"/>
              <a:t> féle modellezés</a:t>
            </a:r>
            <a:endParaRPr lang="de-DE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129A48E-0AE2-4B46-9BAC-937D18B6DB7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Legelterjedtebb idősor-elemzési eljárás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Bármely idősorra alkalmazható, függetlenül, hogy stacionárius-e vagy sem, tartalmaz-e szezonális komponenst vagy sem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ARMA modelleket szokták néha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Box-Jenkins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modelleknek is nevezni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278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876E93-6B9E-4D70-801E-B3C5DECC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Módszer lépései</a:t>
            </a:r>
            <a:endParaRPr lang="de-DE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4D8C47-56B0-45A1-8AED-9E84ABC96A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addig differenciáljuk az idősort amíg az stacionáriussá nem válik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felírjuk az általunk előzetesen helyesnek vélt modellt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3. megbecsüljük a modellt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4. alapos vizsgálatnak vetjük alá a modellt (amennyiben elvetnénk visszatérünk a 2. lépéshez)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21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138A2D-328B-46F7-9A0C-DFBBCF77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Mikor válik az idősor stacionáriussá?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8A571AFF-8536-4C64-AA9F-E68FE0BAED8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Idősor </a:t>
                </a:r>
                <a:r>
                  <a:rPr lang="hu-H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korrelogramjának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 vizsgálata -&gt; a stacionárius folyamatok a k (késleltetésszám) növelésével nullává válnak, míg a nem stacionárius folyamatnál nem </a:t>
                </a:r>
              </a:p>
              <a:p>
                <a:r>
                  <a:rPr lang="hu-H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Korrelogram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(0)</m:t>
                        </m:r>
                      </m:den>
                    </m:f>
                  </m:oMath>
                </a14:m>
                <a:endParaRPr lang="hu-H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Képezzük az idősor </a:t>
                </a:r>
                <a:r>
                  <a:rPr lang="hu-H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korrelogramját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, majd a differenciált idősorokat (ARMA) és minden lépésnél újra megvizsgáljuk a </a:t>
                </a:r>
                <a:r>
                  <a:rPr lang="hu-H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korrelogramot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8A571AFF-8536-4C64-AA9F-E68FE0BAED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3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6695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D80282-743E-475E-B3FC-DB9389764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ACF</a:t>
            </a:r>
            <a:endParaRPr lang="de-DE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F91B05-24C7-4418-9A3D-EB94737A308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ACF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idősor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különböző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időpillanatokban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mért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értékeinek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korrelációit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adja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meg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Amennyiben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idősor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ACF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grafikonján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nagy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időbeli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távolságoknál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jelentősnek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mondható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korreláció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fedezhető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fel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akkor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szükséges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lehet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további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differenciálás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877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421A54-A9A6-49E1-BF9D-B21D8A8B4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pacf</a:t>
            </a:r>
            <a:endParaRPr lang="de-DE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9BA5288-8CBD-4532-BAB0-C3FCBA735C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PACF az a parciális autokorrelációs függvény (Partial ACF),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amely abban különbözik az ACF-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től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hogy csak az adott távolságban lévő (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lag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) értékek közti korrelációt vizsgálja.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8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7BAB05-795B-4BA8-AC27-D95C5BDC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Autoregresszív</a:t>
            </a:r>
            <a:r>
              <a:rPr lang="hu-HU" dirty="0"/>
              <a:t> AR folyamatok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4E1764D9-DFBC-4C10-BE67-81A26482031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endParaRPr lang="hu-H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hu-H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Az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autoregresszivit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á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s 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arra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utal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hogy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folyamat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r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é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szben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saj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á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t m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ú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ltj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á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ó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l 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f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ü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gg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í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gy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fel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í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rhat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ó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saj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á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t m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ú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ltj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á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nak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line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á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ris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regresszi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ó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jak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é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nt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 -&gt; 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változó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értéke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lineárisan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függ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ugyanezen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változó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korábbi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értékeitől</a:t>
                </a:r>
                <a:endParaRPr lang="hu-H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hu-HU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Becslése: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hu-HU" dirty="0"/>
                  <a:t> </a:t>
                </a:r>
                <a:r>
                  <a:rPr lang="hu-H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minimalizálásval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 a legkisebb négyzetek módszerét használjuk</a:t>
                </a:r>
              </a:p>
              <a:p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C: konstans </a:t>
                </a:r>
              </a:p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hu-HU" dirty="0"/>
                  <a:t>: 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paraméterek</a:t>
                </a:r>
              </a:p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hu-HU" dirty="0"/>
                  <a:t>: 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hibatag</a:t>
                </a:r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hu-HU" dirty="0"/>
              </a:p>
              <a:p>
                <a:endParaRPr lang="de-DE" dirty="0"/>
              </a:p>
              <a:p>
                <a:endParaRPr lang="hu-H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4E1764D9-DFBC-4C10-BE67-81A2648203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880" t="-9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Kép 4">
            <a:extLst>
              <a:ext uri="{FF2B5EF4-FFF2-40B4-BE49-F238E27FC236}">
                <a16:creationId xmlns:a16="http://schemas.microsoft.com/office/drawing/2014/main" id="{AE2F94DA-F396-46EB-9067-DEF3CA3D7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903" y="3597298"/>
            <a:ext cx="2309168" cy="78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08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képen épület, tégla, fal, építőanyag látható&#10;&#10;A leírás teljesen megbízható">
            <a:extLst>
              <a:ext uri="{FF2B5EF4-FFF2-40B4-BE49-F238E27FC236}">
                <a16:creationId xmlns:a16="http://schemas.microsoft.com/office/drawing/2014/main" id="{F67F8395-C8BF-4D9A-8E1C-C5B8B62540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Freeform 11">
            <a:extLst>
              <a:ext uri="{FF2B5EF4-FFF2-40B4-BE49-F238E27FC236}">
                <a16:creationId xmlns:a16="http://schemas.microsoft.com/office/drawing/2014/main" id="{A806F238-5694-4E8D-AAC8-1ED130BF1D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DCBF27B4-02C2-4A61-BA37-89A5640672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id="{BF5F1D1A-955C-417D-825D-A338795603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D3655EA9-64F3-4ADA-B75E-3DFC4C36B7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1" name="5-Point Star 24">
            <a:extLst>
              <a:ext uri="{FF2B5EF4-FFF2-40B4-BE49-F238E27FC236}">
                <a16:creationId xmlns:a16="http://schemas.microsoft.com/office/drawing/2014/main" id="{7720F65E-1C84-4298-BD38-492D4D7477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3" name="Picture 22" descr="A képen épület, tégla, fal, építőanyag látható&#10;&#10;A leírás teljesen megbízható">
            <a:extLst>
              <a:ext uri="{FF2B5EF4-FFF2-40B4-BE49-F238E27FC236}">
                <a16:creationId xmlns:a16="http://schemas.microsoft.com/office/drawing/2014/main" id="{30066A42-891D-4D4D-B494-456D531F1E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F86AEB7-99D7-44A0-885D-93BA0CEADC1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2E5C7E51-D5D3-4B77-82C8-70586F9510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2C90D6-A138-4E1A-9FF4-6C5BEC18C03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3B7B77-3B89-41DA-B51E-432C86DEB84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537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0D3A47-2CE0-43E8-98E9-3D7DA70353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2AF9104-059C-406B-9001-AAF75E53E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677662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hu-HU" sz="6600" dirty="0"/>
              <a:t>folyamat</a:t>
            </a:r>
            <a:endParaRPr lang="en-US" sz="6600" dirty="0"/>
          </a:p>
        </p:txBody>
      </p:sp>
      <p:pic>
        <p:nvPicPr>
          <p:cNvPr id="18" name="Tartalom helye 17" descr="A képen szöveg, térkép látható&#10;&#10;A leírás teljesen megbízható">
            <a:extLst>
              <a:ext uri="{FF2B5EF4-FFF2-40B4-BE49-F238E27FC236}">
                <a16:creationId xmlns:a16="http://schemas.microsoft.com/office/drawing/2014/main" id="{BB9AAD37-6E01-41C0-849D-4E30576B52B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6403585" y="1418522"/>
            <a:ext cx="4273940" cy="3811349"/>
          </a:xfrm>
        </p:spPr>
      </p:pic>
    </p:spTree>
    <p:extLst>
      <p:ext uri="{BB962C8B-B14F-4D97-AF65-F5344CB8AC3E}">
        <p14:creationId xmlns:p14="http://schemas.microsoft.com/office/powerpoint/2010/main" val="2498532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D97C70-FD3B-4E86-B097-9CE15521EC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01C1ABBF-1FEC-4A49-A551-F27CD44B59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CA91522-208A-4484-BA4E-719881FA249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2E6EF473-1243-402E-9B74-D2E9354B233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D9A018C6-6DFA-4D3D-9FE6-3FA39DED76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BF298784-0DFC-4546-A452-BC3FC830DF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1812A56-7F39-4BBA-B7F3-A82CEF478A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E1929F8-0FCF-4002-88EB-2C55D367FC2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67" y="0"/>
            <a:ext cx="7107594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8430DCDE-7850-4E0E-AF70-7DEE78F130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361" y="0"/>
            <a:ext cx="675601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A1FDDA-6785-4253-B0F1-CA03D826783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188" y="450792"/>
            <a:ext cx="4171517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14FFC69-7487-40EF-9598-1F45E56F14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r="2" b="9191"/>
          <a:stretch/>
        </p:blipFill>
        <p:spPr>
          <a:xfrm>
            <a:off x="7798182" y="684680"/>
            <a:ext cx="3697956" cy="548265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2A266CA-A299-4469-8399-18C5A1E942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08" y="5762147"/>
            <a:ext cx="6720840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36EB82-3355-4840-96BC-B509F11D3B2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468" y="0"/>
            <a:ext cx="6720840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A07AA6D-3ACF-4EF2-B817-8DFE2D1E7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34" y="1304458"/>
            <a:ext cx="5778684" cy="29017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hu-HU" sz="8000" dirty="0"/>
              <a:t>Modellek kiválasztása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528410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7B8B05-9EFA-4AE3-92B6-13DE060DB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Box-jenkins</a:t>
            </a:r>
            <a:r>
              <a:rPr lang="hu-HU" dirty="0"/>
              <a:t> </a:t>
            </a:r>
            <a:endParaRPr lang="de-DE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967A48-1F58-4473-9156-961C51200F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70-es években vált népszerűvé, jobb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előrejelzéseket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lehetett velük készíteni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Szubjektív döntések miatt az „adatbányászat” lehetősége megnő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Ez elkerülhető, ha csupán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autoregresszív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folyamatok között vizsgálódunk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Kiindulás a magasabb rendű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autoregresszív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folyamatból, és folyamatos szűkítéssel elérhetjük a megfelelő modellt (Anderson)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94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F383FC-C6A0-4DD6-8F2C-592A3EB98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Box-jenkins</a:t>
            </a:r>
            <a:endParaRPr lang="de-DE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75D3E36-394A-4F5E-A1D5-203E3EF5136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Érdemes az előzetesen helyesnek vélt modellből kiindulni, bővítés csak akkor ha a maradéktagok szisztematikusan viselkednek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MA komponens használatának elkerülése nagyon nehéz (trend kiszűrése, és 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stacionaritás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elérése érdekében végrehajtott differenciálás során előfordulhat, hogy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előállítódik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MA komponens)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481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924DEF-5A8E-470C-ABDB-1E7D7BE4B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források</a:t>
            </a:r>
            <a:endParaRPr lang="de-DE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65D2E7C-2537-41B0-919A-1C2967C2E1F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G.S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Maddala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: Bevezetés az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ökonometriába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(2004)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http://www.tankonyvtar.hu/hu/tartalom/tamop412A/2011-0029_de_okonometria_elmelet/ch13.html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http://gtk.uni-miskolc.hu/files/8791/D%C3%B6nt%C3%A9sel%C5%91k%C3%A9sz%C3%ADt%C3%A9s+m%C3%B3dszertana+2.pdf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http://www-stat.wharton.upenn.edu/~stine/stat910/lectures/08_intro_arma.pdf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6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33BD20-82EA-488E-9B87-3F1E90CA2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de-DE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AC43A0E-6517-4942-9AE8-8E29DECEF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12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1CD3BE-6E10-4BEC-A10F-D2430BB56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AR (1)</a:t>
            </a:r>
            <a:endParaRPr lang="de-DE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FA19F057-764C-45C6-AD05-E5F2B79456C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68665" y="1953088"/>
            <a:ext cx="3846593" cy="342218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>
                <a:extLst>
                  <a:ext uri="{FF2B5EF4-FFF2-40B4-BE49-F238E27FC236}">
                    <a16:creationId xmlns:a16="http://schemas.microsoft.com/office/drawing/2014/main" id="{6D2F2E6A-0D8D-4BEA-AD0E-C9D94EB692EC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hu-HU" dirty="0"/>
                  <a:t>: 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0,9</a:t>
                </a:r>
              </a:p>
              <a:p>
                <a:r>
                  <a:rPr lang="hu-HU" cap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hu-HU" cap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 0</a:t>
                </a:r>
              </a:p>
              <a:p>
                <a:r>
                  <a:rPr lang="hu-HU" cap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Variancia: 10</a:t>
                </a:r>
              </a:p>
              <a:p>
                <a:r>
                  <a:rPr lang="hu-HU" cap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Növekedést vagy csökkenést egy ideig megtartja</a:t>
                </a:r>
                <a:endParaRPr lang="de-DE" cap="non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4" name="Tartalom helye 3">
                <a:extLst>
                  <a:ext uri="{FF2B5EF4-FFF2-40B4-BE49-F238E27FC236}">
                    <a16:creationId xmlns:a16="http://schemas.microsoft.com/office/drawing/2014/main" id="{6D2F2E6A-0D8D-4BEA-AD0E-C9D94EB69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3"/>
                <a:stretch>
                  <a:fillRect l="-2754" t="-49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22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97F5EC-F342-4B7F-8204-D841BB6E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Mozgóátlag folyamatok (MA)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4357AB80-A1EF-454B-843B-387FFD1941B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A mozgó átlag arra utal, hogy a lineáris regresszió hibatagja az 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ε(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t)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 mozgó átlaga, vagyis a jelen és a múlt lineáris kombinációja. A gyakorlatban az 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ε(</a:t>
                </a: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t)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 együtthatói nem feltétlen </a:t>
                </a:r>
                <a:r>
                  <a:rPr lang="hu-H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pozitívak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,  és az összegük sem mindig 1, így az elnevezés nem egészen pontos, mert nem valódi átlagról van szó.</a:t>
                </a:r>
              </a:p>
              <a:p>
                <a:r>
                  <a:rPr lang="hu-HU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Becslése: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𝑋𝑡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de-DE" dirty="0"/>
              </a:p>
              <a:p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4357AB80-A1EF-454B-843B-387FFD1941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349" r="-8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14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B81C37-72B1-4B5D-B734-4AF93E38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Ma(1)</a:t>
            </a:r>
            <a:endParaRPr lang="de-DE" dirty="0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B50AC99E-6B24-4078-93A4-5263B3E5576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82674" y="2063750"/>
            <a:ext cx="3694190" cy="331152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>
                <a:extLst>
                  <a:ext uri="{FF2B5EF4-FFF2-40B4-BE49-F238E27FC236}">
                    <a16:creationId xmlns:a16="http://schemas.microsoft.com/office/drawing/2014/main" id="{0CBE77BC-7B2E-4085-AF39-850B6FA933BD}"/>
                  </a:ext>
                </a:extLst>
              </p:cNvPr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: 0,9</a:t>
                </a:r>
              </a:p>
              <a:p>
                <a:r>
                  <a:rPr lang="hu-HU" cap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C: 0</a:t>
                </a:r>
              </a:p>
              <a:p>
                <a:r>
                  <a:rPr lang="hu-HU" cap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Variancia: 10</a:t>
                </a:r>
              </a:p>
              <a:p>
                <a:r>
                  <a:rPr lang="hu-HU" cap="none" dirty="0">
                    <a:latin typeface="Arial" panose="020B0604020202020204" pitchFamily="34" charset="0"/>
                    <a:cs typeface="Arial" panose="020B0604020202020204" pitchFamily="34" charset="0"/>
                  </a:rPr>
                  <a:t>Gyorsabb a változás, mint az AR esetében</a:t>
                </a:r>
              </a:p>
              <a:p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artalom helye 3">
                <a:extLst>
                  <a:ext uri="{FF2B5EF4-FFF2-40B4-BE49-F238E27FC236}">
                    <a16:creationId xmlns:a16="http://schemas.microsoft.com/office/drawing/2014/main" id="{0CBE77BC-7B2E-4085-AF39-850B6FA933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>
                <a:blip r:embed="rId3"/>
                <a:stretch>
                  <a:fillRect l="-2754" t="-49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437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B431A0-A530-4EFB-A7A2-B532ABA3E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Ar</a:t>
            </a:r>
            <a:r>
              <a:rPr lang="hu-HU" dirty="0"/>
              <a:t> és ma folyamatok</a:t>
            </a:r>
            <a:endParaRPr lang="de-DE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381AE1-99E2-424D-962E-4AACBE88D6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Stacionárius folyamat (állandó átlag és szórás) leírására szolgálnak</a:t>
            </a:r>
          </a:p>
          <a:p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Egymásból kifejezhető folyamatok</a:t>
            </a:r>
          </a:p>
          <a:p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Mindkét esetben különböző rendeket különböztethetünk meg. </a:t>
            </a:r>
          </a:p>
          <a:p>
            <a:r>
              <a:rPr lang="hu-HU" cap="none" dirty="0">
                <a:latin typeface="Arial" panose="020B0604020202020204" pitchFamily="34" charset="0"/>
                <a:cs typeface="Arial" panose="020B0604020202020204" pitchFamily="34" charset="0"/>
              </a:rPr>
              <a:t>AR (p) és MA(q), ahol a p és q a folyamat rendjét, fokát jelenti</a:t>
            </a:r>
            <a:endParaRPr lang="de-DE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228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D6A7B6-3808-491D-9EB0-0459CA4040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artalom helye 4">
            <a:extLst>
              <a:ext uri="{FF2B5EF4-FFF2-40B4-BE49-F238E27FC236}">
                <a16:creationId xmlns:a16="http://schemas.microsoft.com/office/drawing/2014/main" id="{76E5992F-1266-4C5C-8421-905D01253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07" y="1143306"/>
            <a:ext cx="6557897" cy="3311737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4B6503D-DCE8-4855-B154-1DB5CFFE7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813" y="372035"/>
            <a:ext cx="3072869" cy="1151965"/>
          </a:xfrm>
        </p:spPr>
        <p:txBody>
          <a:bodyPr>
            <a:normAutofit fontScale="90000"/>
          </a:bodyPr>
          <a:lstStyle/>
          <a:p>
            <a:r>
              <a:rPr lang="hu-HU" sz="4400" dirty="0">
                <a:latin typeface="Arial" panose="020B0604020202020204" pitchFamily="34" charset="0"/>
                <a:cs typeface="Arial" panose="020B0604020202020204" pitchFamily="34" charset="0"/>
              </a:rPr>
              <a:t>Fehér zaj (ar0)</a:t>
            </a:r>
            <a:endParaRPr lang="de-DE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006592" y="1524000"/>
            <a:ext cx="3076090" cy="3384991"/>
          </a:xfrm>
        </p:spPr>
        <p:txBody>
          <a:bodyPr>
            <a:normAutofit fontScale="92500" lnSpcReduction="1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Másnéven véletlen zaj, amely nem periodikus és 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spektr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energiaeloszl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ggetlen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frekvenci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 Az elnevezés a fényre, mert a fehér fény eloszlása is egyenletes a frekvencia mentén.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28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E3F8DE-D644-4BDC-AE5A-2AC84653F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Arma</a:t>
            </a:r>
            <a:r>
              <a:rPr lang="hu-HU" dirty="0"/>
              <a:t> modellek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D97DB2FC-2454-4CAD-B12B-8E9C3F6C052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AR és MA folyamatokat egyesíti</a:t>
                </a:r>
              </a:p>
              <a:p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Paraméterek megállapítása általában empirikus idősor alapján</a:t>
                </a:r>
              </a:p>
              <a:p>
                <a:r>
                  <a:rPr lang="hu-HU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Becslése: 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maximum </a:t>
                </a:r>
                <a:r>
                  <a:rPr lang="hu-H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likelihood</a:t>
                </a:r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 módszer, vagy keresési eljárások (pl. rácspontos keresés)</a:t>
                </a:r>
              </a:p>
              <a:p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Pl.: ARMA (2,2) eset: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𝑋𝑡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m:rPr>
                            <m:nor/>
                          </m:rPr>
                          <a:rPr lang="de-DE"/>
                          <m:t> </m:t>
                        </m:r>
                        <m:r>
                          <a:rPr lang="hu-HU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𝑋𝑡</m:t>
                        </m:r>
                        <m:r>
                          <a:rPr lang="hu-HU" b="0" i="1" baseline="-25000" smtClean="0">
                            <a:latin typeface="Cambria Math" panose="02040503050406030204" pitchFamily="18" charset="0"/>
                          </a:rPr>
                          <m:t>−1+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m:rPr>
                            <m:nor/>
                          </m:rPr>
                          <a:rPr lang="de-DE"/>
                          <m:t> </m:t>
                        </m:r>
                        <m:r>
                          <a:rPr lang="hu-HU" i="1" baseline="-25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𝑋𝑡</m:t>
                        </m:r>
                        <m:r>
                          <a:rPr lang="hu-HU" i="1" baseline="-25000">
                            <a:latin typeface="Cambria Math" panose="02040503050406030204" pitchFamily="18" charset="0"/>
                          </a:rPr>
                          <m:t>−2+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hu-H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t: várható értéke 0 és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dirty="0">
                    <a:latin typeface="Arial" panose="020B0604020202020204" pitchFamily="34" charset="0"/>
                    <a:cs typeface="Arial" panose="020B0604020202020204" pitchFamily="34" charset="0"/>
                  </a:rPr>
                  <a:t> a varianciája</a:t>
                </a:r>
              </a:p>
              <a:p>
                <a:endParaRPr lang="hu-H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D97DB2FC-2454-4CAD-B12B-8E9C3F6C05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349" t="-1213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435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5D51FE-DB1D-4CD0-94C8-6A726ED43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Információs kritériumok</a:t>
            </a:r>
            <a:endParaRPr lang="de-DE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FFD8BCF-F9B4-4AE9-9FB8-19A3CD9A5E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Idősorra történő modellillesztés során érdemes megvizsgálni, hogy 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kiválaszott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modell valóban jól jellemzi-e az adatokat. 2 kritérium létezik, amely figyelembe veszi egyidejűleg a becsült együtthatók számát és az illeszkedés jóságát.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Akaike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és a Schwartz-féle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bayes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kritérium. A modellek közül azt választjuk, amelyre az AIC- vagy a BIC-érték kisebb.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42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ő esemény">
  <a:themeElements>
    <a:clrScheme name="Fő esemén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Fő esemén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ő esemén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TM04033927[[fn=Fő esemény]]</Template>
  <TotalTime>0</TotalTime>
  <Words>929</Words>
  <Application>Microsoft Office PowerPoint</Application>
  <PresentationFormat>Szélesvásznú</PresentationFormat>
  <Paragraphs>92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9" baseType="lpstr">
      <vt:lpstr>Arial</vt:lpstr>
      <vt:lpstr>Cambria Math</vt:lpstr>
      <vt:lpstr>Impact</vt:lpstr>
      <vt:lpstr>Fő esemény</vt:lpstr>
      <vt:lpstr>Arma </vt:lpstr>
      <vt:lpstr>Autoregresszív AR folyamatok</vt:lpstr>
      <vt:lpstr>AR (1)</vt:lpstr>
      <vt:lpstr>Mozgóátlag folyamatok (MA)</vt:lpstr>
      <vt:lpstr>Ma(1)</vt:lpstr>
      <vt:lpstr>Ar és ma folyamatok</vt:lpstr>
      <vt:lpstr>Fehér zaj (ar0)</vt:lpstr>
      <vt:lpstr>Arma modellek</vt:lpstr>
      <vt:lpstr>Információs kritériumok</vt:lpstr>
      <vt:lpstr>Információs kritériumok</vt:lpstr>
      <vt:lpstr>Információs kritériumok</vt:lpstr>
      <vt:lpstr>Vizsgáljuk még…</vt:lpstr>
      <vt:lpstr>PowerPoint-bemutató</vt:lpstr>
      <vt:lpstr>Arima (p,d,q)</vt:lpstr>
      <vt:lpstr>Box-jenkins féle modellezés</vt:lpstr>
      <vt:lpstr>Módszer lépései</vt:lpstr>
      <vt:lpstr>Mikor válik az idősor stacionáriussá?</vt:lpstr>
      <vt:lpstr>ACF</vt:lpstr>
      <vt:lpstr>pacf</vt:lpstr>
      <vt:lpstr>folyamat</vt:lpstr>
      <vt:lpstr>Modellek kiválasztása</vt:lpstr>
      <vt:lpstr>Box-jenkins </vt:lpstr>
      <vt:lpstr>Box-jenkins</vt:lpstr>
      <vt:lpstr>források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Arma</dc:title>
  <dc:creator>Gergő</dc:creator>
  <cp:lastModifiedBy>Gergő</cp:lastModifiedBy>
  <cp:revision>45</cp:revision>
  <dcterms:created xsi:type="dcterms:W3CDTF">2017-12-06T18:28:19Z</dcterms:created>
  <dcterms:modified xsi:type="dcterms:W3CDTF">2017-12-14T11:31:57Z</dcterms:modified>
</cp:coreProperties>
</file>