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3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CF6C7-63FB-4347-B3DC-2C7BCFA9C2D3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591FB-4985-4217-BC89-21453E1B84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926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000">
              <a:srgbClr val="85C2FF"/>
            </a:gs>
            <a:gs pos="10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Acf</a:t>
            </a:r>
            <a:r>
              <a:rPr lang="hu-HU" dirty="0" smtClean="0"/>
              <a:t>, </a:t>
            </a:r>
            <a:r>
              <a:rPr lang="hu-HU" dirty="0" err="1" smtClean="0"/>
              <a:t>pacf</a:t>
            </a:r>
            <a:r>
              <a:rPr lang="hu-HU" dirty="0" smtClean="0"/>
              <a:t>, </a:t>
            </a:r>
            <a:r>
              <a:rPr lang="hu-HU" dirty="0" err="1" smtClean="0"/>
              <a:t>arima</a:t>
            </a:r>
            <a:r>
              <a:rPr lang="hu-HU" dirty="0" smtClean="0"/>
              <a:t>, </a:t>
            </a:r>
            <a:r>
              <a:rPr lang="hu-HU" dirty="0" err="1" smtClean="0"/>
              <a:t>arfima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981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Acf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u-HU" dirty="0"/>
              <a:t>A korrelációs együttható az egyik legismertebb kapcsolati mérőszám. Értéke azt mutatja, hogy a vizsgált két (X, Y) kvantitatív - legalább intervallum vagy arányskálájú - változó milyen lineáris kapcsolatban van egymással, milyen az </a:t>
            </a:r>
            <a:r>
              <a:rPr lang="hu-HU" dirty="0" smtClean="0"/>
              <a:t>együtt járásuk, </a:t>
            </a:r>
            <a:r>
              <a:rPr lang="hu-HU" dirty="0"/>
              <a:t>együttmozgásuk. E két utóbbi kifejezés talán jobban rávilágít a korreláció lényegére, nevezetesen arra, hogy nem ok-okozati viszony méréséről, nem hatások, egymásra hatások feltérképezéséről van szó, hanem lineáris együttváltozásról. A gyakorlatban egyszerűen ez azt jelenti, hogy szoros </a:t>
            </a:r>
            <a:r>
              <a:rPr lang="hu-HU" dirty="0" smtClean="0"/>
              <a:t>együtt járás </a:t>
            </a:r>
            <a:r>
              <a:rPr lang="hu-HU" dirty="0"/>
              <a:t>esetén nem helyes érvelés, hogy „X változó azért magas, mert Y is magas". Y nem oka X-nek és X nem </a:t>
            </a:r>
            <a:r>
              <a:rPr lang="hu-HU" dirty="0" smtClean="0"/>
              <a:t>okozhatja </a:t>
            </a:r>
            <a:r>
              <a:rPr lang="hu-HU" dirty="0"/>
              <a:t>Y változását.</a:t>
            </a:r>
          </a:p>
        </p:txBody>
      </p:sp>
    </p:spTree>
    <p:extLst>
      <p:ext uri="{BB962C8B-B14F-4D97-AF65-F5344CB8AC3E}">
        <p14:creationId xmlns:p14="http://schemas.microsoft.com/office/powerpoint/2010/main" val="20387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Acf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 err="1"/>
              <a:t>Acf</a:t>
            </a:r>
            <a:r>
              <a:rPr lang="hu-HU" dirty="0"/>
              <a:t>(x, </a:t>
            </a:r>
            <a:r>
              <a:rPr lang="hu-HU" dirty="0" err="1"/>
              <a:t>lag.max</a:t>
            </a:r>
            <a:r>
              <a:rPr lang="hu-HU" dirty="0"/>
              <a:t> = NULL, </a:t>
            </a:r>
            <a:r>
              <a:rPr lang="hu-HU" dirty="0" err="1"/>
              <a:t>type</a:t>
            </a:r>
            <a:r>
              <a:rPr lang="hu-HU" dirty="0"/>
              <a:t> = c("</a:t>
            </a:r>
            <a:r>
              <a:rPr lang="hu-HU" dirty="0" err="1"/>
              <a:t>correlation</a:t>
            </a:r>
            <a:r>
              <a:rPr lang="hu-HU" dirty="0"/>
              <a:t>", "</a:t>
            </a:r>
            <a:r>
              <a:rPr lang="hu-HU" dirty="0" err="1"/>
              <a:t>covariance</a:t>
            </a:r>
            <a:r>
              <a:rPr lang="hu-HU" dirty="0"/>
              <a:t>", "</a:t>
            </a:r>
            <a:r>
              <a:rPr lang="hu-HU" dirty="0" err="1"/>
              <a:t>partial</a:t>
            </a:r>
            <a:r>
              <a:rPr lang="hu-HU" dirty="0" smtClean="0"/>
              <a:t>"),</a:t>
            </a:r>
            <a:r>
              <a:rPr lang="en-US" dirty="0"/>
              <a:t> plot = TRUE, </a:t>
            </a:r>
            <a:r>
              <a:rPr lang="en-US" dirty="0" err="1"/>
              <a:t>na.action</a:t>
            </a:r>
            <a:r>
              <a:rPr lang="en-US" dirty="0"/>
              <a:t> = </a:t>
            </a:r>
            <a:r>
              <a:rPr lang="en-US" dirty="0" err="1"/>
              <a:t>na.contiguous</a:t>
            </a:r>
            <a:r>
              <a:rPr lang="en-US" dirty="0"/>
              <a:t>, demean = TRUE, </a:t>
            </a:r>
            <a:r>
              <a:rPr lang="en-US" dirty="0" smtClean="0"/>
              <a:t>...)</a:t>
            </a:r>
            <a:endParaRPr lang="hu-HU" dirty="0" smtClean="0"/>
          </a:p>
          <a:p>
            <a:r>
              <a:rPr lang="en-US" dirty="0" err="1"/>
              <a:t>lag.max</a:t>
            </a:r>
            <a:r>
              <a:rPr lang="en-US" dirty="0"/>
              <a:t> maximum lag at which to calculate the </a:t>
            </a:r>
            <a:r>
              <a:rPr lang="en-US" dirty="0" err="1"/>
              <a:t>acf</a:t>
            </a:r>
            <a:r>
              <a:rPr lang="en-US" dirty="0"/>
              <a:t>. Default is $10*log10(N/m)$ </a:t>
            </a:r>
            <a:r>
              <a:rPr lang="en-US" dirty="0" smtClean="0"/>
              <a:t>where</a:t>
            </a:r>
            <a:r>
              <a:rPr lang="hu-HU" dirty="0" smtClean="0"/>
              <a:t> </a:t>
            </a:r>
            <a:r>
              <a:rPr lang="en-US" dirty="0" smtClean="0"/>
              <a:t>$N</a:t>
            </a:r>
            <a:r>
              <a:rPr lang="en-US" dirty="0"/>
              <a:t>$ is the number of observations and $m$ the number of series. Will be automatically limited to one less than the number of observations in the series.</a:t>
            </a:r>
          </a:p>
          <a:p>
            <a:r>
              <a:rPr lang="en-US" dirty="0"/>
              <a:t>type character string giving the type of </a:t>
            </a:r>
            <a:r>
              <a:rPr lang="en-US" dirty="0" err="1"/>
              <a:t>acf</a:t>
            </a:r>
            <a:r>
              <a:rPr lang="en-US" dirty="0"/>
              <a:t> to be computed. Allowed values </a:t>
            </a:r>
            <a:r>
              <a:rPr lang="en-US" dirty="0" smtClean="0"/>
              <a:t>are</a:t>
            </a:r>
            <a:r>
              <a:rPr lang="hu-HU" dirty="0" smtClean="0"/>
              <a:t> </a:t>
            </a:r>
            <a:r>
              <a:rPr lang="en-US" dirty="0" smtClean="0"/>
              <a:t>“correlation</a:t>
            </a:r>
            <a:r>
              <a:rPr lang="en-US" dirty="0"/>
              <a:t>” (the default), “covariance” or “partial”.</a:t>
            </a:r>
          </a:p>
          <a:p>
            <a:r>
              <a:rPr lang="en-US" dirty="0"/>
              <a:t>plot logical. If TRUE (the default) the resulting </a:t>
            </a:r>
            <a:r>
              <a:rPr lang="en-US" dirty="0" err="1"/>
              <a:t>acf</a:t>
            </a:r>
            <a:r>
              <a:rPr lang="en-US" dirty="0"/>
              <a:t>, </a:t>
            </a:r>
            <a:r>
              <a:rPr lang="en-US" dirty="0" err="1"/>
              <a:t>pacf</a:t>
            </a:r>
            <a:r>
              <a:rPr lang="en-US" dirty="0"/>
              <a:t> or </a:t>
            </a:r>
            <a:r>
              <a:rPr lang="en-US" dirty="0" err="1"/>
              <a:t>ccf</a:t>
            </a:r>
            <a:r>
              <a:rPr lang="en-US" dirty="0"/>
              <a:t> is plotted.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159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Pacf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A parciális korreláció egy olyan statisztikai módszer, amely során két kvantitatív, folytonos változó kapcsolatát egy harmadik, az előző kettővel valószínűleg kapcsolatban álló változó hatásának kontrollálásával, kiszűrésével vizsgáljuk. A parciális korreláció arra ad tehát választ, hogy milyen mértékű lenne X és Y változók között a kapcsolat, ha kiszűrnénk Z változó hatását az X és Y változóra. Az X változót tekintjük itt a </a:t>
            </a:r>
            <a:r>
              <a:rPr lang="hu-HU" dirty="0" smtClean="0"/>
              <a:t>független változónak, </a:t>
            </a:r>
            <a:r>
              <a:rPr lang="hu-HU" dirty="0"/>
              <a:t>az Y-t pedig a </a:t>
            </a:r>
            <a:r>
              <a:rPr lang="hu-HU" dirty="0" smtClean="0"/>
              <a:t>függő változónak.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957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Pacf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1972816"/>
          </a:xfrm>
        </p:spPr>
        <p:txBody>
          <a:bodyPr/>
          <a:lstStyle/>
          <a:p>
            <a:pPr marL="0" indent="0">
              <a:buNone/>
            </a:pPr>
            <a:r>
              <a:rPr lang="hu-HU" dirty="0" err="1"/>
              <a:t>Pacf</a:t>
            </a:r>
            <a:r>
              <a:rPr lang="hu-HU" dirty="0"/>
              <a:t>(x, </a:t>
            </a:r>
            <a:r>
              <a:rPr lang="hu-HU" dirty="0" err="1"/>
              <a:t>lag.max</a:t>
            </a:r>
            <a:r>
              <a:rPr lang="hu-HU" dirty="0"/>
              <a:t> = NULL, </a:t>
            </a:r>
            <a:r>
              <a:rPr lang="hu-HU" dirty="0" err="1"/>
              <a:t>plot</a:t>
            </a:r>
            <a:r>
              <a:rPr lang="hu-HU" dirty="0"/>
              <a:t> = TRUE, </a:t>
            </a:r>
            <a:r>
              <a:rPr lang="hu-HU" dirty="0" err="1"/>
              <a:t>na.action</a:t>
            </a:r>
            <a:r>
              <a:rPr lang="hu-HU" dirty="0"/>
              <a:t> = </a:t>
            </a:r>
            <a:r>
              <a:rPr lang="hu-HU" dirty="0" err="1" smtClean="0"/>
              <a:t>na.contiguous</a:t>
            </a:r>
            <a:r>
              <a:rPr lang="hu-HU" dirty="0" smtClean="0"/>
              <a:t>, </a:t>
            </a:r>
            <a:r>
              <a:rPr lang="hu-HU" dirty="0" err="1" smtClean="0"/>
              <a:t>demean</a:t>
            </a:r>
            <a:r>
              <a:rPr lang="hu-HU" dirty="0" smtClean="0"/>
              <a:t> </a:t>
            </a:r>
            <a:r>
              <a:rPr lang="hu-HU" dirty="0"/>
              <a:t>= TRUE, </a:t>
            </a:r>
            <a:r>
              <a:rPr lang="hu-HU" dirty="0" smtClean="0"/>
              <a:t>...)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641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Arima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Az ARIMA modell egy tipikus lineáris modell, melyet gyakran használnak összehasonlítási alapként. </a:t>
            </a:r>
            <a:endParaRPr lang="hu-HU" dirty="0" smtClean="0"/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múlt időbeli összefüggéseit vetítik előre egyszerűen kívülről adott vagy kalibrált paraméterekkel. ARMA-</a:t>
            </a:r>
            <a:r>
              <a:rPr lang="hu-HU" i="1" dirty="0"/>
              <a:t>ARIMA</a:t>
            </a:r>
            <a:r>
              <a:rPr lang="hu-HU" dirty="0"/>
              <a:t> (</a:t>
            </a:r>
            <a:r>
              <a:rPr lang="hu-HU" dirty="0" err="1"/>
              <a:t>AutoRegresszív</a:t>
            </a:r>
            <a:r>
              <a:rPr lang="hu-HU" dirty="0"/>
              <a:t> (Integrált) Mozgó Átlagolású) típusú modellek: sztochasztikus szemléletűek, az idősorok korábbi értékeinek és véletlen komponenseknek a bonyolult rendszerét tekintik alapul.</a:t>
            </a:r>
          </a:p>
        </p:txBody>
      </p:sp>
    </p:spTree>
    <p:extLst>
      <p:ext uri="{BB962C8B-B14F-4D97-AF65-F5344CB8AC3E}">
        <p14:creationId xmlns:p14="http://schemas.microsoft.com/office/powerpoint/2010/main" val="20786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Arima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err="1"/>
              <a:t>arfima</a:t>
            </a:r>
            <a:r>
              <a:rPr lang="hu-HU" dirty="0"/>
              <a:t>(y, </a:t>
            </a:r>
            <a:r>
              <a:rPr lang="hu-HU" dirty="0" err="1"/>
              <a:t>drange</a:t>
            </a:r>
            <a:r>
              <a:rPr lang="hu-HU" dirty="0"/>
              <a:t> = c(0, 0.5), estim = c("</a:t>
            </a:r>
            <a:r>
              <a:rPr lang="hu-HU" dirty="0" err="1"/>
              <a:t>mle</a:t>
            </a:r>
            <a:r>
              <a:rPr lang="hu-HU" dirty="0"/>
              <a:t>", "</a:t>
            </a:r>
            <a:r>
              <a:rPr lang="hu-HU" dirty="0" err="1"/>
              <a:t>ls</a:t>
            </a:r>
            <a:r>
              <a:rPr lang="hu-HU" dirty="0"/>
              <a:t>"), </a:t>
            </a:r>
            <a:r>
              <a:rPr lang="hu-HU" dirty="0" err="1"/>
              <a:t>model</a:t>
            </a:r>
            <a:r>
              <a:rPr lang="hu-HU" dirty="0"/>
              <a:t> = </a:t>
            </a:r>
            <a:r>
              <a:rPr lang="hu-HU" dirty="0" smtClean="0"/>
              <a:t>NULL, </a:t>
            </a:r>
            <a:r>
              <a:rPr lang="hu-HU" dirty="0" err="1" smtClean="0"/>
              <a:t>lambda</a:t>
            </a:r>
            <a:r>
              <a:rPr lang="hu-HU" dirty="0" smtClean="0"/>
              <a:t> </a:t>
            </a:r>
            <a:r>
              <a:rPr lang="hu-HU" dirty="0"/>
              <a:t>= NULL, </a:t>
            </a:r>
            <a:r>
              <a:rPr lang="hu-HU" dirty="0" err="1"/>
              <a:t>biasadj</a:t>
            </a:r>
            <a:r>
              <a:rPr lang="hu-HU" dirty="0"/>
              <a:t> = FALSE, x = y, </a:t>
            </a:r>
            <a:r>
              <a:rPr lang="hu-HU" dirty="0" smtClean="0"/>
              <a:t>...)</a:t>
            </a:r>
          </a:p>
          <a:p>
            <a:r>
              <a:rPr lang="hu-HU" dirty="0" err="1"/>
              <a:t>fracdiff</a:t>
            </a:r>
            <a:r>
              <a:rPr lang="hu-HU" dirty="0"/>
              <a:t>, </a:t>
            </a:r>
            <a:r>
              <a:rPr lang="hu-HU" dirty="0" err="1"/>
              <a:t>auto.arima</a:t>
            </a:r>
            <a:r>
              <a:rPr lang="hu-HU" dirty="0"/>
              <a:t>, </a:t>
            </a:r>
            <a:r>
              <a:rPr lang="hu-HU" dirty="0" err="1" smtClean="0"/>
              <a:t>forecast.fracdiff</a:t>
            </a:r>
            <a:r>
              <a:rPr lang="hu-HU" dirty="0" smtClean="0"/>
              <a:t>, </a:t>
            </a:r>
          </a:p>
          <a:p>
            <a:r>
              <a:rPr lang="hu-HU" dirty="0" err="1"/>
              <a:t>Arima</a:t>
            </a:r>
            <a:r>
              <a:rPr lang="hu-HU" dirty="0"/>
              <a:t>(y, </a:t>
            </a:r>
            <a:r>
              <a:rPr lang="hu-HU" dirty="0" err="1"/>
              <a:t>order</a:t>
            </a:r>
            <a:r>
              <a:rPr lang="hu-HU" dirty="0"/>
              <a:t> = c(0, </a:t>
            </a:r>
            <a:r>
              <a:rPr lang="hu-HU" dirty="0" err="1"/>
              <a:t>0</a:t>
            </a:r>
            <a:r>
              <a:rPr lang="hu-HU" dirty="0"/>
              <a:t>, </a:t>
            </a:r>
            <a:r>
              <a:rPr lang="hu-HU" dirty="0" err="1"/>
              <a:t>0</a:t>
            </a:r>
            <a:r>
              <a:rPr lang="hu-HU" dirty="0"/>
              <a:t>), </a:t>
            </a:r>
            <a:r>
              <a:rPr lang="hu-HU" dirty="0" err="1"/>
              <a:t>seasonal</a:t>
            </a:r>
            <a:r>
              <a:rPr lang="hu-HU" dirty="0"/>
              <a:t> = c(0, </a:t>
            </a:r>
            <a:r>
              <a:rPr lang="hu-HU" dirty="0" err="1"/>
              <a:t>0</a:t>
            </a:r>
            <a:r>
              <a:rPr lang="hu-HU" dirty="0"/>
              <a:t>, </a:t>
            </a:r>
            <a:r>
              <a:rPr lang="hu-HU" dirty="0" err="1"/>
              <a:t>0</a:t>
            </a:r>
            <a:r>
              <a:rPr lang="hu-HU" dirty="0"/>
              <a:t>), </a:t>
            </a:r>
            <a:r>
              <a:rPr lang="hu-HU" dirty="0" err="1"/>
              <a:t>xreg</a:t>
            </a:r>
            <a:r>
              <a:rPr lang="hu-HU" dirty="0"/>
              <a:t> = </a:t>
            </a:r>
            <a:r>
              <a:rPr lang="hu-HU" dirty="0" smtClean="0"/>
              <a:t>NULL,</a:t>
            </a:r>
            <a:r>
              <a:rPr lang="hu-HU" dirty="0" err="1" smtClean="0"/>
              <a:t>include.mean</a:t>
            </a:r>
            <a:r>
              <a:rPr lang="hu-HU" dirty="0" smtClean="0"/>
              <a:t> </a:t>
            </a:r>
            <a:r>
              <a:rPr lang="hu-HU" dirty="0"/>
              <a:t>= TRUE, </a:t>
            </a:r>
            <a:r>
              <a:rPr lang="hu-HU" dirty="0" err="1"/>
              <a:t>include.drift</a:t>
            </a:r>
            <a:r>
              <a:rPr lang="hu-HU" dirty="0"/>
              <a:t> = FALSE, </a:t>
            </a:r>
            <a:r>
              <a:rPr lang="hu-HU" dirty="0" err="1" smtClean="0"/>
              <a:t>include.constant</a:t>
            </a:r>
            <a:r>
              <a:rPr lang="hu-HU" dirty="0" smtClean="0"/>
              <a:t>,</a:t>
            </a:r>
            <a:r>
              <a:rPr lang="hu-HU" dirty="0" err="1" smtClean="0"/>
              <a:t>lambda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dirty="0" err="1"/>
              <a:t>model$lambda</a:t>
            </a:r>
            <a:r>
              <a:rPr lang="hu-HU" dirty="0"/>
              <a:t>, </a:t>
            </a:r>
            <a:r>
              <a:rPr lang="hu-HU" dirty="0" err="1"/>
              <a:t>biasadj</a:t>
            </a:r>
            <a:r>
              <a:rPr lang="hu-HU" dirty="0"/>
              <a:t> = FALSE, </a:t>
            </a:r>
            <a:r>
              <a:rPr lang="hu-HU" dirty="0" err="1"/>
              <a:t>method</a:t>
            </a:r>
            <a:r>
              <a:rPr lang="hu-HU" dirty="0"/>
              <a:t> = c("CSS-ML", "ML</a:t>
            </a:r>
            <a:r>
              <a:rPr lang="hu-HU" dirty="0" smtClean="0"/>
              <a:t>","</a:t>
            </a:r>
            <a:r>
              <a:rPr lang="hu-HU" dirty="0"/>
              <a:t>CSS"), </a:t>
            </a:r>
            <a:r>
              <a:rPr lang="hu-HU" dirty="0" err="1"/>
              <a:t>model</a:t>
            </a:r>
            <a:r>
              <a:rPr lang="hu-HU" dirty="0"/>
              <a:t> = NULL, x = y, ...)</a:t>
            </a:r>
          </a:p>
        </p:txBody>
      </p:sp>
    </p:spTree>
    <p:extLst>
      <p:ext uri="{BB962C8B-B14F-4D97-AF65-F5344CB8AC3E}">
        <p14:creationId xmlns:p14="http://schemas.microsoft.com/office/powerpoint/2010/main" val="22427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Szemléltetés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X – 100 elem 1 és 100 között</a:t>
            </a:r>
          </a:p>
          <a:p>
            <a:r>
              <a:rPr lang="hu-HU" dirty="0" err="1" smtClean="0"/>
              <a:t>Plot</a:t>
            </a:r>
            <a:endParaRPr lang="hu-HU" dirty="0" smtClean="0"/>
          </a:p>
          <a:p>
            <a:r>
              <a:rPr lang="hu-HU" dirty="0" err="1" smtClean="0"/>
              <a:t>Acf</a:t>
            </a:r>
            <a:endParaRPr lang="hu-HU" dirty="0" smtClean="0"/>
          </a:p>
          <a:p>
            <a:r>
              <a:rPr lang="hu-HU" dirty="0" err="1" smtClean="0"/>
              <a:t>Pacf</a:t>
            </a:r>
            <a:endParaRPr lang="hu-HU" dirty="0" smtClean="0"/>
          </a:p>
          <a:p>
            <a:r>
              <a:rPr lang="hu-HU" dirty="0" err="1" smtClean="0"/>
              <a:t>Arima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6251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518</Words>
  <Application>Microsoft Office PowerPoint</Application>
  <PresentationFormat>Diavetítés a képernyőre (4:3 oldalarány)</PresentationFormat>
  <Paragraphs>25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Acf, pacf, arima, arfima</vt:lpstr>
      <vt:lpstr>Acf</vt:lpstr>
      <vt:lpstr>Acf</vt:lpstr>
      <vt:lpstr>Pacf</vt:lpstr>
      <vt:lpstr>Pacf</vt:lpstr>
      <vt:lpstr>Arima</vt:lpstr>
      <vt:lpstr>Arima</vt:lpstr>
      <vt:lpstr>Szemléltetés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Acf, pacf, arima, arfima</dc:title>
  <dc:creator>Bobo</dc:creator>
  <cp:lastModifiedBy>Seres Sándor</cp:lastModifiedBy>
  <cp:revision>5</cp:revision>
  <dcterms:created xsi:type="dcterms:W3CDTF">2017-12-06T18:13:05Z</dcterms:created>
  <dcterms:modified xsi:type="dcterms:W3CDTF">2017-12-06T21:23:53Z</dcterms:modified>
</cp:coreProperties>
</file>